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71" r:id="rId6"/>
    <p:sldId id="260" r:id="rId7"/>
    <p:sldId id="272" r:id="rId8"/>
    <p:sldId id="261" r:id="rId9"/>
    <p:sldId id="262" r:id="rId10"/>
    <p:sldId id="263" r:id="rId11"/>
    <p:sldId id="273" r:id="rId12"/>
    <p:sldId id="264" r:id="rId13"/>
    <p:sldId id="274" r:id="rId14"/>
    <p:sldId id="265" r:id="rId15"/>
    <p:sldId id="266" r:id="rId16"/>
    <p:sldId id="268" r:id="rId17"/>
    <p:sldId id="269" r:id="rId18"/>
    <p:sldId id="270" r:id="rId19"/>
    <p:sldId id="275" r:id="rId20"/>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2" autoAdjust="0"/>
  </p:normalViewPr>
  <p:slideViewPr>
    <p:cSldViewPr>
      <p:cViewPr>
        <p:scale>
          <a:sx n="80" d="100"/>
          <a:sy n="80" d="100"/>
        </p:scale>
        <p:origin x="-2514" y="-7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Заглавен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p>
            <a:fld id="{273CC536-4F3D-4E22-A9F1-A3C6D40310AC}" type="datetimeFigureOut">
              <a:rPr lang="bg-BG" smtClean="0"/>
              <a:t>9.12.2021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a:p>
        </p:txBody>
      </p:sp>
      <p:sp>
        <p:nvSpPr>
          <p:cNvPr id="4" name="Date Placeholder 3"/>
          <p:cNvSpPr>
            <a:spLocks noGrp="1"/>
          </p:cNvSpPr>
          <p:nvPr>
            <p:ph type="dt" sz="half" idx="10"/>
          </p:nvPr>
        </p:nvSpPr>
        <p:spPr/>
        <p:txBody>
          <a:bodyPr/>
          <a:lstStyle/>
          <a:p>
            <a:fld id="{273CC536-4F3D-4E22-A9F1-A3C6D40310AC}" type="datetimeFigureOut">
              <a:rPr lang="bg-BG" smtClean="0"/>
              <a:t>9.12.2021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но заглавие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73CC536-4F3D-4E22-A9F1-A3C6D40310AC}" type="datetimeFigureOut">
              <a:rPr lang="bg-BG" smtClean="0"/>
              <a:t>9.12.2021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53F3F3C-A60D-426C-8F94-912700854F7B}" type="slidenum">
              <a:rPr lang="bg-BG" smtClean="0"/>
              <a:t>‹#›</a:t>
            </a:fld>
            <a:endParaRPr lang="bg-BG"/>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1"/>
            <a:ext cx="2057400" cy="4487333"/>
          </a:xfrm>
        </p:spPr>
        <p:txBody>
          <a:bodyPr vert="eaVert" anchor="ctr"/>
          <a:lstStyle>
            <a:lvl1pPr algn="l">
              <a:defRPr>
                <a:solidFill>
                  <a:schemeClr val="tx2"/>
                </a:solidFill>
              </a:defRPr>
            </a:lvl1p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a:p>
        </p:txBody>
      </p:sp>
      <p:sp>
        <p:nvSpPr>
          <p:cNvPr id="4" name="Date Placeholder 3"/>
          <p:cNvSpPr>
            <a:spLocks noGrp="1"/>
          </p:cNvSpPr>
          <p:nvPr>
            <p:ph type="dt" sz="half" idx="10"/>
          </p:nvPr>
        </p:nvSpPr>
        <p:spPr/>
        <p:txBody>
          <a:bodyPr/>
          <a:lstStyle/>
          <a:p>
            <a:fld id="{273CC536-4F3D-4E22-A9F1-A3C6D40310AC}" type="datetimeFigureOut">
              <a:rPr lang="bg-BG" smtClean="0"/>
              <a:t>9.12.2021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53F3F3C-A60D-426C-8F94-912700854F7B}" type="slidenum">
              <a:rPr lang="bg-BG" smtClean="0"/>
              <a:t>‹#›</a:t>
            </a:fld>
            <a:endParaRPr lang="bg-BG"/>
          </a:p>
        </p:txBody>
      </p:sp>
      <p:sp>
        <p:nvSpPr>
          <p:cNvPr id="7" name="Title 6"/>
          <p:cNvSpPr>
            <a:spLocks noGrp="1"/>
          </p:cNvSpPr>
          <p:nvPr>
            <p:ph type="title"/>
          </p:nvPr>
        </p:nvSpPr>
        <p:spPr/>
        <p:txBody>
          <a:bodyPr/>
          <a:lstStyle/>
          <a:p>
            <a:r>
              <a:rPr lang="bg-BG" smtClean="0"/>
              <a:t>Редакт. стил загл. образец</a:t>
            </a:r>
            <a:endParaRPr lang="en-US"/>
          </a:p>
        </p:txBody>
      </p:sp>
    </p:spTree>
  </p:cSld>
  <p:clrMapOvr>
    <a:masterClrMapping/>
  </p:clrMapOvr>
  <p:transition spd="slow">
    <p:push di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лавка на секция">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9" y="4087563"/>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5"/>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6"/>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367366" y="1437449"/>
            <a:ext cx="6417735"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73CC536-4F3D-4E22-A9F1-A3C6D40310AC}" type="datetimeFigureOut">
              <a:rPr lang="bg-BG" smtClean="0"/>
              <a:t>9.12.2021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a:p>
        </p:txBody>
      </p:sp>
      <p:sp>
        <p:nvSpPr>
          <p:cNvPr id="5" name="Date Placeholder 4"/>
          <p:cNvSpPr>
            <a:spLocks noGrp="1"/>
          </p:cNvSpPr>
          <p:nvPr>
            <p:ph type="dt" sz="half" idx="10"/>
          </p:nvPr>
        </p:nvSpPr>
        <p:spPr/>
        <p:txBody>
          <a:bodyPr/>
          <a:lstStyle/>
          <a:p>
            <a:fld id="{273CC536-4F3D-4E22-A9F1-A3C6D40310AC}" type="datetimeFigureOut">
              <a:rPr lang="bg-BG" smtClean="0"/>
              <a:t>9.12.2021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353F3F3C-A60D-426C-8F94-912700854F7B}" type="slidenum">
              <a:rPr lang="bg-BG" smtClean="0"/>
              <a:t>‹#›</a:t>
            </a:fld>
            <a:endParaRPr lang="bg-BG"/>
          </a:p>
        </p:txBody>
      </p:sp>
      <p:sp>
        <p:nvSpPr>
          <p:cNvPr id="9" name="Content Placeholder 8"/>
          <p:cNvSpPr>
            <a:spLocks noGrp="1"/>
          </p:cNvSpPr>
          <p:nvPr>
            <p:ph sz="quarter" idx="13"/>
          </p:nvPr>
        </p:nvSpPr>
        <p:spPr>
          <a:xfrm>
            <a:off x="676655" y="2679192"/>
            <a:ext cx="3822192" cy="3447288"/>
          </a:xfrm>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a:p>
        </p:txBody>
      </p:sp>
    </p:spTree>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bg-BG" smtClean="0"/>
              <a:t>Редакт. стил загл. образец</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677334" y="3429001"/>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4645025" y="3429001"/>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73CC536-4F3D-4E22-A9F1-A3C6D40310AC}" type="datetimeFigureOut">
              <a:rPr lang="bg-BG" smtClean="0"/>
              <a:t>9.12.2021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a:p>
        </p:txBody>
      </p:sp>
      <p:sp>
        <p:nvSpPr>
          <p:cNvPr id="3" name="Date Placeholder 2"/>
          <p:cNvSpPr>
            <a:spLocks noGrp="1"/>
          </p:cNvSpPr>
          <p:nvPr>
            <p:ph type="dt" sz="half" idx="10"/>
          </p:nvPr>
        </p:nvSpPr>
        <p:spPr/>
        <p:txBody>
          <a:bodyPr/>
          <a:lstStyle/>
          <a:p>
            <a:fld id="{273CC536-4F3D-4E22-A9F1-A3C6D40310AC}" type="datetimeFigureOut">
              <a:rPr lang="bg-BG" smtClean="0"/>
              <a:t>9.12.2021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разе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2"/>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73CC536-4F3D-4E22-A9F1-A3C6D40310AC}" type="datetimeFigureOut">
              <a:rPr lang="bg-BG" smtClean="0"/>
              <a:t>9.12.2021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353F3F3C-A60D-426C-8F94-912700854F7B}" type="slidenum">
              <a:rPr lang="bg-BG" smtClean="0"/>
              <a:t>‹#›</a:t>
            </a:fld>
            <a:endParaRPr lang="bg-BG"/>
          </a:p>
        </p:txBody>
      </p:sp>
    </p:spTree>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Съдържание с надпис">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73CC536-4F3D-4E22-A9F1-A3C6D40310AC}" type="datetimeFigureOut">
              <a:rPr lang="bg-BG" smtClean="0"/>
              <a:t>9.12.2021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353F3F3C-A60D-426C-8F94-912700854F7B}" type="slidenum">
              <a:rPr lang="bg-BG" smtClean="0"/>
              <a:t>‹#›</a:t>
            </a:fld>
            <a:endParaRPr lang="bg-BG"/>
          </a:p>
        </p:txBody>
      </p:sp>
      <p:sp>
        <p:nvSpPr>
          <p:cNvPr id="4" name="Text Placeholder 3"/>
          <p:cNvSpPr>
            <a:spLocks noGrp="1"/>
          </p:cNvSpPr>
          <p:nvPr>
            <p:ph type="body" sz="half" idx="2"/>
          </p:nvPr>
        </p:nvSpPr>
        <p:spPr>
          <a:xfrm>
            <a:off x="914400" y="3581401"/>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bg-BG" smtClean="0"/>
              <a:t>Редакт. стил загл. образец</a:t>
            </a:r>
            <a:endParaRPr lang="en-US" dirty="0"/>
          </a:p>
        </p:txBody>
      </p:sp>
      <p:sp>
        <p:nvSpPr>
          <p:cNvPr id="3" name="Content Placeholder 2"/>
          <p:cNvSpPr>
            <a:spLocks noGrp="1"/>
          </p:cNvSpPr>
          <p:nvPr>
            <p:ph idx="1"/>
          </p:nvPr>
        </p:nvSpPr>
        <p:spPr>
          <a:xfrm>
            <a:off x="4651963"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Tree>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Картина с надпис">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338667"/>
            <a:ext cx="3812645" cy="2429934"/>
          </a:xfrm>
        </p:spPr>
        <p:txBody>
          <a:bodyPr anchor="b">
            <a:normAutofit/>
          </a:bodyPr>
          <a:lstStyle>
            <a:lvl1pPr algn="l">
              <a:defRPr sz="2800" b="0">
                <a:solidFill>
                  <a:srgbClr val="FFFFFF"/>
                </a:solidFill>
              </a:defRPr>
            </a:lvl1pPr>
          </a:lstStyle>
          <a:p>
            <a:r>
              <a:rPr lang="bg-BG" smtClean="0"/>
              <a:t>Редакт. стил загл. образец</a:t>
            </a:r>
            <a:endParaRPr lang="en-US" dirty="0"/>
          </a:p>
        </p:txBody>
      </p:sp>
      <p:sp>
        <p:nvSpPr>
          <p:cNvPr id="4" name="Text Placeholder 3"/>
          <p:cNvSpPr>
            <a:spLocks noGrp="1"/>
          </p:cNvSpPr>
          <p:nvPr>
            <p:ph type="body" sz="half" idx="2"/>
          </p:nvPr>
        </p:nvSpPr>
        <p:spPr>
          <a:xfrm>
            <a:off x="4868333" y="2785534"/>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73CC536-4F3D-4E22-A9F1-A3C6D40310AC}" type="datetimeFigureOut">
              <a:rPr lang="bg-BG" smtClean="0"/>
              <a:t>9.12.2021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353F3F3C-A60D-426C-8F94-912700854F7B}" type="slidenum">
              <a:rPr lang="bg-BG" smtClean="0"/>
              <a:t>‹#›</a:t>
            </a:fld>
            <a:endParaRPr lang="bg-BG"/>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Tree>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30"/>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4" name="Date Placeholder 3"/>
          <p:cNvSpPr>
            <a:spLocks noGrp="1"/>
          </p:cNvSpPr>
          <p:nvPr>
            <p:ph type="dt" sz="half" idx="2"/>
          </p:nvPr>
        </p:nvSpPr>
        <p:spPr>
          <a:xfrm>
            <a:off x="5163672" y="6250165"/>
            <a:ext cx="3786691" cy="365125"/>
          </a:xfrm>
          <a:prstGeom prst="rect">
            <a:avLst/>
          </a:prstGeom>
        </p:spPr>
        <p:txBody>
          <a:bodyPr vert="horz" lIns="91440" tIns="45720" rIns="91440" bIns="45720" rtlCol="0" anchor="ctr"/>
          <a:lstStyle>
            <a:lvl1pPr algn="r">
              <a:defRPr sz="1000">
                <a:solidFill>
                  <a:schemeClr val="tx2"/>
                </a:solidFill>
              </a:defRPr>
            </a:lvl1pPr>
          </a:lstStyle>
          <a:p>
            <a:fld id="{273CC536-4F3D-4E22-A9F1-A3C6D40310AC}" type="datetimeFigureOut">
              <a:rPr lang="bg-BG" smtClean="0"/>
              <a:t>9.12.2021 г.</a:t>
            </a:fld>
            <a:endParaRPr lang="bg-BG"/>
          </a:p>
        </p:txBody>
      </p:sp>
      <p:sp>
        <p:nvSpPr>
          <p:cNvPr id="5" name="Footer Placeholder 4"/>
          <p:cNvSpPr>
            <a:spLocks noGrp="1"/>
          </p:cNvSpPr>
          <p:nvPr>
            <p:ph type="ftr" sz="quarter" idx="3"/>
          </p:nvPr>
        </p:nvSpPr>
        <p:spPr>
          <a:xfrm>
            <a:off x="193639" y="6250165"/>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bg-BG"/>
          </a:p>
        </p:txBody>
      </p:sp>
      <p:sp>
        <p:nvSpPr>
          <p:cNvPr id="6" name="Slide Number Placeholder 5"/>
          <p:cNvSpPr>
            <a:spLocks noGrp="1"/>
          </p:cNvSpPr>
          <p:nvPr>
            <p:ph type="sldNum" sz="quarter" idx="4"/>
          </p:nvPr>
        </p:nvSpPr>
        <p:spPr>
          <a:xfrm>
            <a:off x="3991088" y="6250164"/>
            <a:ext cx="1161827" cy="365125"/>
          </a:xfrm>
          <a:prstGeom prst="rect">
            <a:avLst/>
          </a:prstGeom>
        </p:spPr>
        <p:txBody>
          <a:bodyPr vert="horz" lIns="91440" tIns="45720" rIns="91440" bIns="45720" rtlCol="0" anchor="ctr"/>
          <a:lstStyle>
            <a:lvl1pPr algn="ctr">
              <a:defRPr sz="1000">
                <a:solidFill>
                  <a:schemeClr val="tx2"/>
                </a:solidFill>
              </a:defRPr>
            </a:lvl1pPr>
          </a:lstStyle>
          <a:p>
            <a:fld id="{353F3F3C-A60D-426C-8F94-912700854F7B}" type="slidenum">
              <a:rPr lang="bg-BG" smtClean="0"/>
              <a:t>‹#›</a:t>
            </a:fld>
            <a:endParaRPr lang="bg-BG"/>
          </a:p>
        </p:txBody>
      </p:sp>
      <p:sp>
        <p:nvSpPr>
          <p:cNvPr id="3" name="Text Placeholder 2"/>
          <p:cNvSpPr>
            <a:spLocks noGrp="1"/>
          </p:cNvSpPr>
          <p:nvPr>
            <p:ph type="body" idx="1"/>
          </p:nvPr>
        </p:nvSpPr>
        <p:spPr>
          <a:xfrm>
            <a:off x="872068" y="2675467"/>
            <a:ext cx="7408333" cy="3450696"/>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push dir="u"/>
  </p:transition>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ctrTitle"/>
          </p:nvPr>
        </p:nvSpPr>
        <p:spPr>
          <a:xfrm>
            <a:off x="179512" y="-819472"/>
            <a:ext cx="8228451" cy="3072203"/>
          </a:xfrm>
        </p:spPr>
        <p:txBody>
          <a:bodyPr>
            <a:normAutofit fontScale="90000"/>
          </a:bodyPr>
          <a:lstStyle/>
          <a:p>
            <a:r>
              <a:rPr lang="bg-BG" dirty="0" smtClean="0"/>
              <a:t/>
            </a:r>
            <a:br>
              <a:rPr lang="bg-BG" dirty="0" smtClean="0"/>
            </a:br>
            <a:r>
              <a:rPr lang="bg-BG" dirty="0" smtClean="0"/>
              <a:t/>
            </a:r>
            <a:br>
              <a:rPr lang="bg-BG" dirty="0" smtClean="0"/>
            </a:br>
            <a:r>
              <a:rPr lang="bg-BG" dirty="0"/>
              <a:t/>
            </a:r>
            <a:br>
              <a:rPr lang="bg-BG" dirty="0"/>
            </a:br>
            <a:r>
              <a:rPr lang="bg-BG" dirty="0" smtClean="0"/>
              <a:t/>
            </a:r>
            <a:br>
              <a:rPr lang="bg-BG" dirty="0" smtClean="0"/>
            </a:br>
            <a:r>
              <a:rPr lang="bg-BG" dirty="0"/>
              <a:t/>
            </a:r>
            <a:br>
              <a:rPr lang="bg-BG" dirty="0"/>
            </a:br>
            <a:r>
              <a:rPr lang="bg-BG" dirty="0" smtClean="0"/>
              <a:t/>
            </a:r>
            <a:br>
              <a:rPr lang="bg-BG" dirty="0" smtClean="0"/>
            </a:br>
            <a:r>
              <a:rPr lang="bg-BG" dirty="0"/>
              <a:t/>
            </a:r>
            <a:br>
              <a:rPr lang="bg-BG" dirty="0"/>
            </a:br>
            <a:r>
              <a:rPr lang="bg-BG" dirty="0" smtClean="0"/>
              <a:t/>
            </a:r>
            <a:br>
              <a:rPr lang="bg-BG" dirty="0" smtClean="0"/>
            </a:br>
            <a:r>
              <a:rPr lang="bg-BG" sz="2700" b="1" dirty="0" smtClean="0">
                <a:solidFill>
                  <a:schemeClr val="tx2"/>
                </a:solidFill>
              </a:rPr>
              <a:t>Ден на отворените врати в Административен съд – Пловдив</a:t>
            </a:r>
            <a:br>
              <a:rPr lang="bg-BG" sz="2700" b="1" dirty="0" smtClean="0">
                <a:solidFill>
                  <a:schemeClr val="tx2"/>
                </a:solidFill>
              </a:rPr>
            </a:br>
            <a:r>
              <a:rPr lang="bg-BG" sz="2700" b="1" dirty="0" smtClean="0">
                <a:solidFill>
                  <a:schemeClr val="tx2"/>
                </a:solidFill>
              </a:rPr>
              <a:t>10-12-2021 г. – Международен ден за правата на човека</a:t>
            </a:r>
            <a:r>
              <a:rPr lang="bg-BG" sz="2700" dirty="0" smtClean="0"/>
              <a:t/>
            </a:r>
            <a:br>
              <a:rPr lang="bg-BG" sz="2700" dirty="0" smtClean="0"/>
            </a:br>
            <a:endParaRPr lang="bg-BG" dirty="0"/>
          </a:p>
        </p:txBody>
      </p:sp>
      <p:sp>
        <p:nvSpPr>
          <p:cNvPr id="3" name="Подзаглавие 2"/>
          <p:cNvSpPr>
            <a:spLocks noGrp="1"/>
          </p:cNvSpPr>
          <p:nvPr>
            <p:ph type="subTitle" idx="1"/>
          </p:nvPr>
        </p:nvSpPr>
        <p:spPr>
          <a:xfrm>
            <a:off x="731573" y="3717032"/>
            <a:ext cx="6656784" cy="2952328"/>
          </a:xfrm>
        </p:spPr>
        <p:style>
          <a:lnRef idx="2">
            <a:schemeClr val="accent1"/>
          </a:lnRef>
          <a:fillRef idx="1">
            <a:schemeClr val="lt1"/>
          </a:fillRef>
          <a:effectRef idx="0">
            <a:schemeClr val="accent1"/>
          </a:effectRef>
          <a:fontRef idx="minor">
            <a:schemeClr val="dk1"/>
          </a:fontRef>
        </p:style>
        <p:txBody>
          <a:bodyPr>
            <a:normAutofit fontScale="32500" lnSpcReduction="20000"/>
          </a:bodyPr>
          <a:lstStyle/>
          <a:p>
            <a:pPr algn="just"/>
            <a:r>
              <a:rPr lang="en-US" sz="3400" b="1" dirty="0" smtClean="0">
                <a:solidFill>
                  <a:schemeClr val="tx2"/>
                </a:solidFill>
                <a:latin typeface="Verdana" panose="020B0604030504040204" pitchFamily="34" charset="0"/>
                <a:ea typeface="Verdana" panose="020B0604030504040204" pitchFamily="34" charset="0"/>
              </a:rPr>
              <a:t>      </a:t>
            </a:r>
            <a:endParaRPr lang="bg-BG" sz="3400" b="1" dirty="0" smtClean="0">
              <a:solidFill>
                <a:schemeClr val="tx2"/>
              </a:solidFill>
              <a:latin typeface="Verdana" panose="020B0604030504040204" pitchFamily="34" charset="0"/>
              <a:ea typeface="Verdana" panose="020B0604030504040204" pitchFamily="34" charset="0"/>
            </a:endParaRPr>
          </a:p>
          <a:p>
            <a:pPr algn="just"/>
            <a:r>
              <a:rPr lang="bg-BG" sz="3400" b="1" dirty="0">
                <a:solidFill>
                  <a:schemeClr val="tx2"/>
                </a:solidFill>
                <a:latin typeface="Verdana" panose="020B0604030504040204" pitchFamily="34" charset="0"/>
                <a:ea typeface="Verdana" panose="020B0604030504040204" pitchFamily="34" charset="0"/>
              </a:rPr>
              <a:t> </a:t>
            </a:r>
            <a:r>
              <a:rPr lang="bg-BG" sz="3400" b="1" dirty="0" smtClean="0">
                <a:solidFill>
                  <a:schemeClr val="tx2"/>
                </a:solidFill>
                <a:latin typeface="Verdana" panose="020B0604030504040204" pitchFamily="34" charset="0"/>
                <a:ea typeface="Verdana" panose="020B0604030504040204" pitchFamily="34" charset="0"/>
              </a:rPr>
              <a:t>        Международният ден за правата на човека се отбелязва всяка година на 10 декември – денят, в който е приета </a:t>
            </a:r>
            <a:r>
              <a:rPr lang="bg-BG" sz="3400" b="1" u="sng" dirty="0" smtClean="0">
                <a:solidFill>
                  <a:schemeClr val="tx2"/>
                </a:solidFill>
                <a:latin typeface="Verdana" panose="020B0604030504040204" pitchFamily="34" charset="0"/>
                <a:ea typeface="Verdana" panose="020B0604030504040204" pitchFamily="34" charset="0"/>
              </a:rPr>
              <a:t>Всеобщата декларация за правата на човека</a:t>
            </a:r>
            <a:r>
              <a:rPr lang="bg-BG" sz="3400" b="1" dirty="0" smtClean="0">
                <a:solidFill>
                  <a:schemeClr val="tx2"/>
                </a:solidFill>
                <a:latin typeface="Verdana" panose="020B0604030504040204" pitchFamily="34" charset="0"/>
                <a:ea typeface="Verdana" panose="020B0604030504040204" pitchFamily="34" charset="0"/>
              </a:rPr>
              <a:t> през 1948 г. от Общото събрание на ООН.</a:t>
            </a:r>
          </a:p>
          <a:p>
            <a:pPr algn="just"/>
            <a:r>
              <a:rPr lang="bg-BG" sz="3400" b="1" dirty="0" smtClean="0">
                <a:solidFill>
                  <a:schemeClr val="tx2"/>
                </a:solidFill>
                <a:latin typeface="Verdana" panose="020B0604030504040204" pitchFamily="34" charset="0"/>
                <a:ea typeface="Verdana" panose="020B0604030504040204" pitchFamily="34" charset="0"/>
              </a:rPr>
              <a:t>         Документът </a:t>
            </a:r>
            <a:r>
              <a:rPr lang="bg-BG" sz="3400" b="1" dirty="0" smtClean="0">
                <a:solidFill>
                  <a:schemeClr val="tx2"/>
                </a:solidFill>
                <a:latin typeface="Verdana" panose="020B0604030504040204" pitchFamily="34" charset="0"/>
                <a:ea typeface="Verdana" panose="020B0604030504040204" pitchFamily="34" charset="0"/>
              </a:rPr>
              <a:t>е ключов за изграждането на световния мир и закрепва неотменимите права на всеки човек, независимо от раса, цвят на кожата, религия, пол, език, политическо или друго мнение, национален или социален произход, собственост, раждане или друг статус. Приета преди 73 години, днес Декларацията е достъпна на повече от 500 езика, което я прави най-превежданият документ в света. </a:t>
            </a:r>
          </a:p>
          <a:p>
            <a:pPr algn="just">
              <a:lnSpc>
                <a:spcPct val="115000"/>
              </a:lnSpc>
              <a:spcAft>
                <a:spcPts val="1000"/>
              </a:spcAft>
            </a:pPr>
            <a:r>
              <a:rPr lang="en-US" sz="3400" b="1" dirty="0" smtClean="0">
                <a:solidFill>
                  <a:schemeClr val="tx2"/>
                </a:solidFill>
                <a:latin typeface="Verdana" panose="020B0604030504040204" pitchFamily="34" charset="0"/>
                <a:ea typeface="Verdana" panose="020B0604030504040204" pitchFamily="34" charset="0"/>
                <a:cs typeface="Times New Roman"/>
              </a:rPr>
              <a:t>         </a:t>
            </a:r>
            <a:r>
              <a:rPr lang="bg-BG" sz="3400" b="1" dirty="0" smtClean="0">
                <a:solidFill>
                  <a:schemeClr val="tx2"/>
                </a:solidFill>
                <a:latin typeface="Verdana" panose="020B0604030504040204" pitchFamily="34" charset="0"/>
                <a:ea typeface="Verdana" panose="020B0604030504040204" pitchFamily="34" charset="0"/>
                <a:cs typeface="Times New Roman"/>
              </a:rPr>
              <a:t>Тази година Административен съд – Пловдив, избра за свой „Ден на отворени врати“ именно 10 декември. С оглед  епидемичната обстановка в страната и в изпълнение на заповедта на председателя на съда ще представим „Денят на отворени врати“ виртуално.</a:t>
            </a:r>
            <a:r>
              <a:rPr lang="en-US" sz="3400" b="1" dirty="0" smtClean="0">
                <a:solidFill>
                  <a:schemeClr val="tx2"/>
                </a:solidFill>
                <a:latin typeface="Verdana" panose="020B0604030504040204" pitchFamily="34" charset="0"/>
                <a:ea typeface="Verdana" panose="020B0604030504040204" pitchFamily="34" charset="0"/>
                <a:cs typeface="Times New Roman"/>
              </a:rPr>
              <a:t> </a:t>
            </a:r>
            <a:r>
              <a:rPr lang="bg-BG" sz="3400" b="1" dirty="0" smtClean="0">
                <a:solidFill>
                  <a:schemeClr val="tx2"/>
                </a:solidFill>
                <a:latin typeface="Verdana" panose="020B0604030504040204" pitchFamily="34" charset="0"/>
                <a:ea typeface="Verdana" panose="020B0604030504040204" pitchFamily="34" charset="0"/>
                <a:cs typeface="Times New Roman"/>
              </a:rPr>
              <a:t>В следващите слайдове ще анонсираме правото Ви на достъп до административно правосъдие в лицето на Административен съд – Пловдив, като Ви представим правомощията и компетентността на административните съдилища.</a:t>
            </a:r>
            <a:endParaRPr lang="en-US" sz="3400" b="1" dirty="0" smtClean="0">
              <a:solidFill>
                <a:schemeClr val="tx2"/>
              </a:solidFill>
              <a:latin typeface="Verdana" panose="020B0604030504040204" pitchFamily="34" charset="0"/>
              <a:ea typeface="Verdana" panose="020B0604030504040204" pitchFamily="34" charset="0"/>
              <a:cs typeface="Times New Roman"/>
            </a:endParaRPr>
          </a:p>
        </p:txBody>
      </p:sp>
      <p:pic>
        <p:nvPicPr>
          <p:cNvPr id="4" name="Картина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1700808"/>
            <a:ext cx="6624736" cy="2016224"/>
          </a:xfrm>
          <a:prstGeom prst="rect">
            <a:avLst/>
          </a:prstGeom>
        </p:spPr>
      </p:pic>
    </p:spTree>
    <p:extLst>
      <p:ext uri="{BB962C8B-B14F-4D97-AF65-F5344CB8AC3E}">
        <p14:creationId xmlns:p14="http://schemas.microsoft.com/office/powerpoint/2010/main" val="1669430986"/>
      </p:ext>
    </p:extLst>
  </p:cSld>
  <p:clrMapOvr>
    <a:masterClrMapping/>
  </p:clrMapOvr>
  <mc:AlternateContent xmlns:mc="http://schemas.openxmlformats.org/markup-compatibility/2006" xmlns:p14="http://schemas.microsoft.com/office/powerpoint/2010/main">
    <mc:Choice Requires="p14">
      <p:transition spd="slow" p14:dur="3400" advClick="0" advTm="21664">
        <p14:reveal/>
      </p:transition>
    </mc:Choice>
    <mc:Fallback xmlns="">
      <p:transition spd="slow" advClick="0" advTm="21664">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39552" y="944725"/>
            <a:ext cx="8147248" cy="5181440"/>
          </a:xfrm>
        </p:spPr>
        <p:txBody>
          <a:bodyPr>
            <a:noAutofit/>
          </a:bodyPr>
          <a:lstStyle/>
          <a:p>
            <a:pPr indent="449580" algn="just">
              <a:lnSpc>
                <a:spcPct val="115000"/>
              </a:lnSpc>
              <a:spcAft>
                <a:spcPts val="0"/>
              </a:spcAft>
            </a:pPr>
            <a:r>
              <a:rPr lang="bg-BG" sz="1200" b="1" dirty="0" smtClean="0">
                <a:latin typeface="Verdana"/>
                <a:ea typeface="Times New Roman"/>
                <a:cs typeface="Times New Roman"/>
              </a:rPr>
              <a:t>Ако </a:t>
            </a:r>
            <a:r>
              <a:rPr lang="bg-BG" sz="1200" b="1" dirty="0">
                <a:latin typeface="Verdana"/>
                <a:ea typeface="Times New Roman"/>
                <a:cs typeface="Times New Roman"/>
              </a:rPr>
              <a:t>жалбата е редовна от формална страна и допустима, съдия-докладчикът разпорежда препис от нея да бъде изпратен на страните. В 14-дневен срок от получаването на преписа всяка от страните може</a:t>
            </a:r>
            <a:r>
              <a:rPr lang="bg-BG" sz="1200" b="1" dirty="0">
                <a:latin typeface="Cambria"/>
                <a:ea typeface="Times New Roman"/>
                <a:cs typeface="Times New Roman"/>
              </a:rPr>
              <a:t> </a:t>
            </a:r>
            <a:r>
              <a:rPr lang="bg-BG" sz="1200" b="1" dirty="0">
                <a:latin typeface="Verdana"/>
                <a:ea typeface="Times New Roman"/>
                <a:cs typeface="Times New Roman"/>
              </a:rPr>
              <a:t>да представи писмен отговор и да посочи доказателства. Писмените доказателства, с които страната разполага, се прилагат към отговора.</a:t>
            </a:r>
            <a:endParaRPr lang="bg-BG" sz="1200" b="1" dirty="0">
              <a:ea typeface="Calibri"/>
              <a:cs typeface="Times New Roman"/>
            </a:endParaRPr>
          </a:p>
          <a:p>
            <a:pPr indent="449580" algn="just">
              <a:lnSpc>
                <a:spcPct val="115000"/>
              </a:lnSpc>
              <a:spcAft>
                <a:spcPts val="0"/>
              </a:spcAft>
            </a:pPr>
            <a:r>
              <a:rPr lang="bg-BG" sz="1200" b="1" dirty="0">
                <a:latin typeface="Verdana"/>
                <a:ea typeface="Times New Roman"/>
                <a:cs typeface="Times New Roman"/>
              </a:rPr>
              <a:t>Когато за изясняването на правния спор е необходимо да бъдат събрани и други доказателства освен тези, които се съдържат в преписката, съдия-докладчикът указва на съответната страна необходимостта от тяхното събиране.</a:t>
            </a:r>
            <a:endParaRPr lang="bg-BG" sz="1200" b="1" dirty="0">
              <a:ea typeface="Calibri"/>
              <a:cs typeface="Times New Roman"/>
            </a:endParaRPr>
          </a:p>
          <a:p>
            <a:pPr indent="449580" algn="just">
              <a:lnSpc>
                <a:spcPct val="115000"/>
              </a:lnSpc>
              <a:spcAft>
                <a:spcPts val="0"/>
              </a:spcAft>
            </a:pPr>
            <a:r>
              <a:rPr lang="bg-BG" sz="1200" b="1" dirty="0">
                <a:latin typeface="Verdana"/>
                <a:ea typeface="Times New Roman"/>
                <a:cs typeface="Times New Roman"/>
              </a:rPr>
              <a:t>Съдия-докладчикът насрочва първо по ред заседание в срок не по-дълъг от 2 месеца от постъпването на жалбата в съда, за което се призовават: жалбоподателят, ответникът и заинтересованите лица.</a:t>
            </a:r>
            <a:endParaRPr lang="bg-BG" sz="1200" b="1" dirty="0">
              <a:ea typeface="Calibri"/>
              <a:cs typeface="Times New Roman"/>
            </a:endParaRPr>
          </a:p>
          <a:p>
            <a:pPr indent="449580" algn="just">
              <a:lnSpc>
                <a:spcPct val="115000"/>
              </a:lnSpc>
              <a:spcAft>
                <a:spcPts val="0"/>
              </a:spcAft>
            </a:pPr>
            <a:r>
              <a:rPr lang="bg-BG" sz="1200" b="1" dirty="0">
                <a:latin typeface="Verdana"/>
                <a:ea typeface="Times New Roman"/>
                <a:cs typeface="Times New Roman"/>
              </a:rPr>
              <a:t>Административният съд разглежда делото в състав от един съдия. Участието на прокурор не е задължително освен в предвидените случаи визирани в чл.16 АПК.</a:t>
            </a:r>
            <a:endParaRPr lang="bg-BG" sz="1200" b="1" dirty="0">
              <a:ea typeface="Calibri"/>
              <a:cs typeface="Times New Roman"/>
            </a:endParaRPr>
          </a:p>
          <a:p>
            <a:pPr indent="449580" algn="just">
              <a:lnSpc>
                <a:spcPct val="115000"/>
              </a:lnSpc>
              <a:spcAft>
                <a:spcPts val="0"/>
              </a:spcAft>
            </a:pPr>
            <a:r>
              <a:rPr lang="bg-BG" sz="1200" b="1" dirty="0">
                <a:latin typeface="Verdana"/>
                <a:ea typeface="Times New Roman"/>
                <a:cs typeface="Times New Roman"/>
              </a:rPr>
              <a:t>Решенията се постановяват в срок от един месец, съгласно чл. 172 АПК.</a:t>
            </a:r>
            <a:endParaRPr lang="bg-BG" sz="1200" b="1" dirty="0">
              <a:ea typeface="Calibri"/>
              <a:cs typeface="Times New Roman"/>
            </a:endParaRPr>
          </a:p>
          <a:p>
            <a:pPr algn="just">
              <a:lnSpc>
                <a:spcPct val="115000"/>
              </a:lnSpc>
              <a:spcAft>
                <a:spcPts val="0"/>
              </a:spcAft>
            </a:pPr>
            <a:r>
              <a:rPr lang="en-US" sz="1200" b="1" dirty="0">
                <a:latin typeface="Cambria"/>
                <a:ea typeface="Times New Roman"/>
                <a:cs typeface="Times New Roman"/>
              </a:rPr>
              <a:t> </a:t>
            </a:r>
            <a:r>
              <a:rPr lang="bg-BG" sz="1200" b="1" dirty="0">
                <a:latin typeface="Cambria"/>
                <a:ea typeface="Times New Roman"/>
                <a:cs typeface="Times New Roman"/>
              </a:rPr>
              <a:t>	</a:t>
            </a:r>
            <a:endParaRPr lang="bg-BG" sz="1200" b="1" dirty="0">
              <a:ea typeface="Calibri"/>
              <a:cs typeface="Times New Roman"/>
            </a:endParaRPr>
          </a:p>
        </p:txBody>
      </p:sp>
      <p:sp>
        <p:nvSpPr>
          <p:cNvPr id="2" name="Заглавие 1"/>
          <p:cNvSpPr>
            <a:spLocks noGrp="1"/>
          </p:cNvSpPr>
          <p:nvPr>
            <p:ph type="title"/>
          </p:nvPr>
        </p:nvSpPr>
        <p:spPr>
          <a:xfrm>
            <a:off x="443541" y="274638"/>
            <a:ext cx="8243259" cy="724092"/>
          </a:xfrm>
        </p:spPr>
        <p:txBody>
          <a:bodyPr>
            <a:normAutofit/>
          </a:bodyPr>
          <a:lstStyle/>
          <a:p>
            <a:r>
              <a:rPr lang="bg-BG" sz="1100" b="1" dirty="0">
                <a:solidFill>
                  <a:schemeClr val="tx2"/>
                </a:solidFill>
                <a:latin typeface="Verdana"/>
                <a:ea typeface="Times New Roman"/>
                <a:cs typeface="Times New Roman"/>
              </a:rPr>
              <a:t>V. РАЗГЛЕЖДАНЕ НА ДЕЛАТА - срокове, призоваване, тежест на доказване, доказателства, </a:t>
            </a:r>
            <a:r>
              <a:rPr lang="bg-BG" sz="1100" b="1" dirty="0" err="1">
                <a:solidFill>
                  <a:schemeClr val="tx2"/>
                </a:solidFill>
                <a:latin typeface="Verdana"/>
                <a:ea typeface="Times New Roman"/>
                <a:cs typeface="Times New Roman"/>
              </a:rPr>
              <a:t>доказателствени</a:t>
            </a:r>
            <a:r>
              <a:rPr lang="bg-BG" sz="1100" b="1" dirty="0">
                <a:solidFill>
                  <a:schemeClr val="tx2"/>
                </a:solidFill>
                <a:latin typeface="Verdana"/>
                <a:ea typeface="Times New Roman"/>
                <a:cs typeface="Times New Roman"/>
              </a:rPr>
              <a:t> средства, действия на страните.</a:t>
            </a:r>
            <a:r>
              <a:rPr lang="bg-BG" sz="1100" b="1" dirty="0">
                <a:solidFill>
                  <a:schemeClr val="tx2"/>
                </a:solidFill>
                <a:ea typeface="Calibri"/>
                <a:cs typeface="Times New Roman"/>
              </a:rPr>
              <a:t/>
            </a:r>
            <a:br>
              <a:rPr lang="bg-BG" sz="1100" b="1" dirty="0">
                <a:solidFill>
                  <a:schemeClr val="tx2"/>
                </a:solidFill>
                <a:ea typeface="Calibri"/>
                <a:cs typeface="Times New Roman"/>
              </a:rPr>
            </a:br>
            <a:endParaRPr lang="bg-BG" sz="1100" b="1" dirty="0">
              <a:solidFill>
                <a:schemeClr val="tx2"/>
              </a:solidFill>
            </a:endParaRPr>
          </a:p>
        </p:txBody>
      </p:sp>
    </p:spTree>
    <p:extLst>
      <p:ext uri="{BB962C8B-B14F-4D97-AF65-F5344CB8AC3E}">
        <p14:creationId xmlns:p14="http://schemas.microsoft.com/office/powerpoint/2010/main" val="771064882"/>
      </p:ext>
    </p:extLst>
  </p:cSld>
  <p:clrMapOvr>
    <a:masterClrMapping/>
  </p:clrMapOvr>
  <p:transition spd="slow" advClick="0" advTm="50647">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съдържание 1"/>
          <p:cNvSpPr>
            <a:spLocks noGrp="1"/>
          </p:cNvSpPr>
          <p:nvPr>
            <p:ph idx="1"/>
          </p:nvPr>
        </p:nvSpPr>
        <p:spPr>
          <a:xfrm>
            <a:off x="899592" y="1916832"/>
            <a:ext cx="7380809" cy="4209331"/>
          </a:xfrm>
        </p:spPr>
        <p:txBody>
          <a:bodyPr/>
          <a:lstStyle/>
          <a:p>
            <a:pPr lvl="0" algn="just">
              <a:lnSpc>
                <a:spcPct val="115000"/>
              </a:lnSpc>
              <a:buClr>
                <a:srgbClr val="31B6FD"/>
              </a:buClr>
            </a:pPr>
            <a:r>
              <a:rPr lang="en-US" sz="1200" b="1" dirty="0">
                <a:solidFill>
                  <a:srgbClr val="073E87"/>
                </a:solidFill>
                <a:latin typeface="Cambria"/>
                <a:ea typeface="Times New Roman"/>
                <a:cs typeface="Times New Roman"/>
              </a:rPr>
              <a:t> </a:t>
            </a:r>
            <a:r>
              <a:rPr lang="bg-BG" sz="1200" b="1" dirty="0" smtClean="0">
                <a:solidFill>
                  <a:srgbClr val="073E87"/>
                </a:solidFill>
                <a:latin typeface="Cambria"/>
                <a:ea typeface="Times New Roman"/>
                <a:cs typeface="Times New Roman"/>
              </a:rPr>
              <a:t>       </a:t>
            </a:r>
            <a:r>
              <a:rPr lang="bg-BG" sz="1200" b="1" dirty="0" smtClean="0">
                <a:solidFill>
                  <a:srgbClr val="073E87"/>
                </a:solidFill>
                <a:latin typeface="Verdana"/>
                <a:ea typeface="Times New Roman"/>
                <a:cs typeface="Times New Roman"/>
              </a:rPr>
              <a:t>Тежестта </a:t>
            </a:r>
            <a:r>
              <a:rPr lang="bg-BG" sz="1200" b="1" dirty="0">
                <a:solidFill>
                  <a:srgbClr val="073E87"/>
                </a:solidFill>
                <a:latin typeface="Verdana"/>
                <a:ea typeface="Times New Roman"/>
                <a:cs typeface="Times New Roman"/>
              </a:rPr>
              <a:t>на доказване е правото и задължението на съда да приеме за липсващ факт, за чието съществуване няма доказателства по делото. Правилата за тежестта на доказване са приложими при условие, че съдът е дал указание на страната, която я носи, че за факта не сочи доказателства - чл. 171, ал. 4 от АПК.</a:t>
            </a:r>
            <a:endParaRPr lang="bg-BG" sz="1200" b="1" dirty="0">
              <a:solidFill>
                <a:srgbClr val="073E87"/>
              </a:solidFill>
              <a:ea typeface="Calibri"/>
              <a:cs typeface="Times New Roman"/>
            </a:endParaRPr>
          </a:p>
          <a:p>
            <a:pPr lvl="0" indent="449580" algn="just">
              <a:lnSpc>
                <a:spcPct val="115000"/>
              </a:lnSpc>
              <a:buClr>
                <a:srgbClr val="31B6FD"/>
              </a:buClr>
            </a:pPr>
            <a:r>
              <a:rPr lang="bg-BG" sz="1200" b="1" dirty="0">
                <a:solidFill>
                  <a:srgbClr val="073E87"/>
                </a:solidFill>
                <a:latin typeface="Verdana"/>
                <a:ea typeface="Times New Roman"/>
                <a:cs typeface="Times New Roman"/>
              </a:rPr>
              <a:t>С административния акт органът упражнява свое законово установено правомощие да създаде права и задължения за определено лице/лица. Същото следва да се упражни по точно определени от закона начин и ред.</a:t>
            </a:r>
            <a:endParaRPr lang="bg-BG" sz="1200" b="1" dirty="0">
              <a:solidFill>
                <a:srgbClr val="073E87"/>
              </a:solidFill>
              <a:ea typeface="Calibri"/>
              <a:cs typeface="Times New Roman"/>
            </a:endParaRPr>
          </a:p>
          <a:p>
            <a:endParaRPr lang="bg-BG" dirty="0"/>
          </a:p>
        </p:txBody>
      </p:sp>
      <p:sp>
        <p:nvSpPr>
          <p:cNvPr id="3" name="Заглавие 2"/>
          <p:cNvSpPr>
            <a:spLocks noGrp="1"/>
          </p:cNvSpPr>
          <p:nvPr>
            <p:ph type="title"/>
          </p:nvPr>
        </p:nvSpPr>
        <p:spPr/>
        <p:txBody>
          <a:bodyPr>
            <a:normAutofit/>
          </a:bodyPr>
          <a:lstStyle/>
          <a:p>
            <a:r>
              <a:rPr lang="bg-BG" sz="1100" b="1" dirty="0" smtClean="0">
                <a:solidFill>
                  <a:srgbClr val="073E87"/>
                </a:solidFill>
                <a:latin typeface="Verdana"/>
                <a:ea typeface="Times New Roman"/>
                <a:cs typeface="Times New Roman"/>
              </a:rPr>
              <a:t>                       </a:t>
            </a:r>
            <a:r>
              <a:rPr lang="en-US" sz="1100" b="1" dirty="0">
                <a:solidFill>
                  <a:srgbClr val="073E87"/>
                </a:solidFill>
                <a:latin typeface="Verdana"/>
                <a:ea typeface="Times New Roman"/>
                <a:cs typeface="Times New Roman"/>
              </a:rPr>
              <a:t>VI</a:t>
            </a:r>
            <a:r>
              <a:rPr lang="bg-BG" sz="1100" b="1" dirty="0">
                <a:solidFill>
                  <a:srgbClr val="073E87"/>
                </a:solidFill>
                <a:latin typeface="Verdana"/>
                <a:ea typeface="Times New Roman"/>
                <a:cs typeface="Times New Roman"/>
              </a:rPr>
              <a:t>. ТЕЖЕСТ НА ДОКАЗВАНЕ - чл. 170 АПК</a:t>
            </a:r>
            <a:endParaRPr lang="bg-BG" sz="1100" dirty="0"/>
          </a:p>
        </p:txBody>
      </p:sp>
    </p:spTree>
    <p:extLst>
      <p:ext uri="{BB962C8B-B14F-4D97-AF65-F5344CB8AC3E}">
        <p14:creationId xmlns:p14="http://schemas.microsoft.com/office/powerpoint/2010/main" val="3475737820"/>
      </p:ext>
    </p:extLst>
  </p:cSld>
  <p:clrMapOvr>
    <a:masterClrMapping/>
  </p:clrMapOvr>
  <p:transition spd="slow" advTm="26270">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39552" y="944724"/>
            <a:ext cx="8147248" cy="5796644"/>
          </a:xfrm>
        </p:spPr>
        <p:txBody>
          <a:bodyPr>
            <a:noAutofit/>
          </a:bodyPr>
          <a:lstStyle/>
          <a:p>
            <a:pPr indent="449580" algn="just">
              <a:lnSpc>
                <a:spcPct val="115000"/>
              </a:lnSpc>
              <a:spcAft>
                <a:spcPts val="0"/>
              </a:spcAft>
            </a:pPr>
            <a:endParaRPr lang="bg-BG" sz="1200" b="1" dirty="0" smtClean="0">
              <a:latin typeface="Verdana"/>
              <a:ea typeface="Times New Roman"/>
              <a:cs typeface="Times New Roman"/>
            </a:endParaRPr>
          </a:p>
          <a:p>
            <a:pPr indent="449580" algn="just">
              <a:lnSpc>
                <a:spcPct val="115000"/>
              </a:lnSpc>
              <a:spcAft>
                <a:spcPts val="0"/>
              </a:spcAft>
            </a:pPr>
            <a:endParaRPr lang="bg-BG" sz="1200" b="1" dirty="0" smtClean="0">
              <a:latin typeface="Verdana"/>
              <a:ea typeface="Times New Roman"/>
              <a:cs typeface="Times New Roman"/>
            </a:endParaRPr>
          </a:p>
          <a:p>
            <a:pPr indent="449580" algn="just">
              <a:lnSpc>
                <a:spcPct val="115000"/>
              </a:lnSpc>
              <a:spcAft>
                <a:spcPts val="0"/>
              </a:spcAft>
            </a:pPr>
            <a:endParaRPr lang="bg-BG" sz="1200" b="1" dirty="0">
              <a:latin typeface="Verdana"/>
              <a:ea typeface="Times New Roman"/>
              <a:cs typeface="Times New Roman"/>
            </a:endParaRPr>
          </a:p>
          <a:p>
            <a:pPr indent="449580" algn="just">
              <a:lnSpc>
                <a:spcPct val="115000"/>
              </a:lnSpc>
              <a:spcAft>
                <a:spcPts val="0"/>
              </a:spcAft>
            </a:pPr>
            <a:r>
              <a:rPr lang="bg-BG" sz="1200" b="1" dirty="0" smtClean="0">
                <a:latin typeface="Verdana"/>
                <a:ea typeface="Times New Roman"/>
                <a:cs typeface="Times New Roman"/>
              </a:rPr>
              <a:t>Административният </a:t>
            </a:r>
            <a:r>
              <a:rPr lang="bg-BG" sz="1200" b="1" dirty="0">
                <a:latin typeface="Verdana"/>
                <a:ea typeface="Times New Roman"/>
                <a:cs typeface="Times New Roman"/>
              </a:rPr>
              <a:t>орган и лицата, за които актът е благоприятен, са длъжни да докажат, че са били налице фактическите основания, въз основа на които актът е издаден, и че са били изпълнени законовите изисквания за издаването му.</a:t>
            </a:r>
            <a:endParaRPr lang="bg-BG" sz="1200" b="1" dirty="0">
              <a:ea typeface="Calibri"/>
              <a:cs typeface="Times New Roman"/>
            </a:endParaRPr>
          </a:p>
          <a:p>
            <a:pPr indent="449580" algn="just">
              <a:lnSpc>
                <a:spcPct val="115000"/>
              </a:lnSpc>
              <a:spcAft>
                <a:spcPts val="0"/>
              </a:spcAft>
            </a:pPr>
            <a:r>
              <a:rPr lang="bg-BG" sz="1200" b="1" dirty="0">
                <a:latin typeface="Verdana"/>
                <a:ea typeface="Times New Roman"/>
                <a:cs typeface="Times New Roman"/>
              </a:rPr>
              <a:t>Административният орган следва да е документирал изпълнението на всички извършени от него и страните административно-производствени действия. Всички доказателства следва да се намират в административната преписка, чието представяне е първото доказване в административното дело.</a:t>
            </a:r>
            <a:endParaRPr lang="bg-BG" sz="1200" b="1" dirty="0">
              <a:ea typeface="Calibri"/>
              <a:cs typeface="Times New Roman"/>
            </a:endParaRPr>
          </a:p>
          <a:p>
            <a:pPr indent="449580" algn="just">
              <a:lnSpc>
                <a:spcPct val="115000"/>
              </a:lnSpc>
              <a:spcAft>
                <a:spcPts val="0"/>
              </a:spcAft>
            </a:pPr>
            <a:r>
              <a:rPr lang="bg-BG" sz="1200" b="1" dirty="0">
                <a:latin typeface="Verdana"/>
                <a:ea typeface="Times New Roman"/>
                <a:cs typeface="Times New Roman"/>
              </a:rPr>
              <a:t>Съдът проверява съответствието на акта с материалния закон въз основа на фактите, които са посочени като основания за издаването му. Органът не може чрез доказателства да сочи нови, да допълва липсващите или да изменя фактическите основания за издаването на акта.</a:t>
            </a:r>
            <a:endParaRPr lang="bg-BG" sz="1200" b="1" dirty="0">
              <a:ea typeface="Calibri"/>
              <a:cs typeface="Times New Roman"/>
            </a:endParaRPr>
          </a:p>
          <a:p>
            <a:pPr indent="449580" algn="just">
              <a:lnSpc>
                <a:spcPct val="115000"/>
              </a:lnSpc>
              <a:spcAft>
                <a:spcPts val="0"/>
              </a:spcAft>
            </a:pPr>
            <a:r>
              <a:rPr lang="bg-BG" sz="1200" b="1" dirty="0">
                <a:latin typeface="Verdana"/>
                <a:ea typeface="Times New Roman"/>
                <a:cs typeface="Times New Roman"/>
              </a:rPr>
              <a:t>При обжалване на отказ за издаване на административен акт от оспорващия се твърди, че е съществувало задължение за издаването на акт с исканото от него съдържание. Затова той следва да докаже фактите, от които счита, че е възникнало това задължение. Недоказването им ще доведе до потвърждаването на отказа.</a:t>
            </a:r>
            <a:endParaRPr lang="bg-BG" sz="1200" b="1" dirty="0">
              <a:ea typeface="Calibri"/>
              <a:cs typeface="Times New Roman"/>
            </a:endParaRPr>
          </a:p>
          <a:p>
            <a:pPr algn="just">
              <a:lnSpc>
                <a:spcPct val="115000"/>
              </a:lnSpc>
              <a:spcAft>
                <a:spcPts val="0"/>
              </a:spcAft>
            </a:pPr>
            <a:r>
              <a:rPr lang="bg-BG" sz="1200" dirty="0">
                <a:latin typeface="Cambria"/>
                <a:ea typeface="Times New Roman"/>
                <a:cs typeface="Times New Roman"/>
              </a:rPr>
              <a:t> 	</a:t>
            </a:r>
            <a:endParaRPr lang="bg-BG" sz="1200" dirty="0"/>
          </a:p>
        </p:txBody>
      </p:sp>
      <p:sp>
        <p:nvSpPr>
          <p:cNvPr id="2" name="Заглавие 1"/>
          <p:cNvSpPr>
            <a:spLocks noGrp="1"/>
          </p:cNvSpPr>
          <p:nvPr>
            <p:ph type="title"/>
          </p:nvPr>
        </p:nvSpPr>
        <p:spPr>
          <a:xfrm>
            <a:off x="443541" y="274638"/>
            <a:ext cx="8243259" cy="724092"/>
          </a:xfrm>
        </p:spPr>
        <p:txBody>
          <a:bodyPr>
            <a:normAutofit fontScale="90000"/>
          </a:bodyPr>
          <a:lstStyle/>
          <a:p>
            <a:r>
              <a:rPr lang="bg-BG" sz="1100" b="1" dirty="0" smtClean="0">
                <a:solidFill>
                  <a:schemeClr val="tx2"/>
                </a:solidFill>
                <a:latin typeface="Verdana"/>
                <a:ea typeface="Times New Roman"/>
                <a:cs typeface="Times New Roman"/>
              </a:rPr>
              <a:t/>
            </a:r>
            <a:br>
              <a:rPr lang="bg-BG" sz="1100" b="1" dirty="0" smtClean="0">
                <a:solidFill>
                  <a:schemeClr val="tx2"/>
                </a:solidFill>
                <a:latin typeface="Verdana"/>
                <a:ea typeface="Times New Roman"/>
                <a:cs typeface="Times New Roman"/>
              </a:rPr>
            </a:br>
            <a:r>
              <a:rPr lang="bg-BG" sz="1100" b="1" dirty="0" smtClean="0">
                <a:solidFill>
                  <a:schemeClr val="tx2"/>
                </a:solidFill>
                <a:latin typeface="Verdana"/>
                <a:ea typeface="Times New Roman"/>
                <a:cs typeface="Times New Roman"/>
              </a:rPr>
              <a:t>V</a:t>
            </a:r>
            <a:r>
              <a:rPr lang="bg-BG" sz="1100" b="1" dirty="0">
                <a:solidFill>
                  <a:schemeClr val="tx2"/>
                </a:solidFill>
                <a:latin typeface="Verdana"/>
                <a:ea typeface="Times New Roman"/>
                <a:cs typeface="Times New Roman"/>
              </a:rPr>
              <a:t>. РАЗГЛЕЖДАНЕ НА ДЕЛАТА - срокове, призоваване, тежест на доказване, доказателства, </a:t>
            </a:r>
            <a:r>
              <a:rPr lang="bg-BG" sz="1100" b="1" dirty="0" err="1">
                <a:solidFill>
                  <a:schemeClr val="tx2"/>
                </a:solidFill>
                <a:latin typeface="Verdana"/>
                <a:ea typeface="Times New Roman"/>
                <a:cs typeface="Times New Roman"/>
              </a:rPr>
              <a:t>доказателствени</a:t>
            </a:r>
            <a:r>
              <a:rPr lang="bg-BG" sz="1100" b="1" dirty="0">
                <a:solidFill>
                  <a:schemeClr val="tx2"/>
                </a:solidFill>
                <a:latin typeface="Verdana"/>
                <a:ea typeface="Times New Roman"/>
                <a:cs typeface="Times New Roman"/>
              </a:rPr>
              <a:t> средства, действия на страните.</a:t>
            </a:r>
            <a:r>
              <a:rPr lang="bg-BG" sz="1100" b="1" dirty="0">
                <a:solidFill>
                  <a:schemeClr val="tx2"/>
                </a:solidFill>
                <a:ea typeface="Calibri"/>
                <a:cs typeface="Times New Roman"/>
              </a:rPr>
              <a:t/>
            </a:r>
            <a:br>
              <a:rPr lang="bg-BG" sz="1100" b="1" dirty="0">
                <a:solidFill>
                  <a:schemeClr val="tx2"/>
                </a:solidFill>
                <a:ea typeface="Calibri"/>
                <a:cs typeface="Times New Roman"/>
              </a:rPr>
            </a:br>
            <a:endParaRPr lang="bg-BG" sz="1100" b="1" dirty="0">
              <a:solidFill>
                <a:schemeClr val="tx2"/>
              </a:solidFill>
            </a:endParaRPr>
          </a:p>
        </p:txBody>
      </p:sp>
    </p:spTree>
    <p:extLst>
      <p:ext uri="{BB962C8B-B14F-4D97-AF65-F5344CB8AC3E}">
        <p14:creationId xmlns:p14="http://schemas.microsoft.com/office/powerpoint/2010/main" val="771064882"/>
      </p:ext>
    </p:extLst>
  </p:cSld>
  <p:clrMapOvr>
    <a:masterClrMapping/>
  </p:clrMapOvr>
  <p:transition spd="slow" advClick="0" advTm="35784">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съдържание 1"/>
          <p:cNvSpPr>
            <a:spLocks noGrp="1"/>
          </p:cNvSpPr>
          <p:nvPr>
            <p:ph idx="1"/>
          </p:nvPr>
        </p:nvSpPr>
        <p:spPr/>
        <p:txBody>
          <a:bodyPr/>
          <a:lstStyle/>
          <a:p>
            <a:pPr lvl="0" algn="just">
              <a:lnSpc>
                <a:spcPct val="115000"/>
              </a:lnSpc>
              <a:buClr>
                <a:srgbClr val="31B6FD"/>
              </a:buClr>
            </a:pPr>
            <a:r>
              <a:rPr lang="en-US" sz="1200" dirty="0">
                <a:solidFill>
                  <a:srgbClr val="073E87"/>
                </a:solidFill>
                <a:latin typeface="Verdana"/>
                <a:ea typeface="Times New Roman"/>
                <a:cs typeface="Times New Roman"/>
              </a:rPr>
              <a:t> </a:t>
            </a:r>
            <a:r>
              <a:rPr lang="bg-BG" sz="1200" dirty="0">
                <a:solidFill>
                  <a:srgbClr val="073E87"/>
                </a:solidFill>
                <a:latin typeface="Verdana"/>
                <a:ea typeface="Times New Roman"/>
                <a:cs typeface="Times New Roman"/>
              </a:rPr>
              <a:t>	</a:t>
            </a:r>
            <a:r>
              <a:rPr lang="bg-BG" sz="1200" b="1" dirty="0">
                <a:solidFill>
                  <a:srgbClr val="073E87"/>
                </a:solidFill>
                <a:latin typeface="Verdana"/>
                <a:ea typeface="Times New Roman"/>
                <a:cs typeface="Times New Roman"/>
              </a:rPr>
              <a:t>Следва да бъдат разграничени случаите на 1) касационно оспорване на </a:t>
            </a:r>
            <a:r>
              <a:rPr lang="bg-BG" sz="1200" b="1" dirty="0" err="1">
                <a:solidFill>
                  <a:srgbClr val="073E87"/>
                </a:solidFill>
                <a:latin typeface="Verdana"/>
                <a:ea typeface="Times New Roman"/>
                <a:cs typeface="Times New Roman"/>
              </a:rPr>
              <a:t>първоинстанционно</a:t>
            </a:r>
            <a:r>
              <a:rPr lang="bg-BG" sz="1200" b="1" dirty="0">
                <a:solidFill>
                  <a:srgbClr val="073E87"/>
                </a:solidFill>
                <a:latin typeface="Verdana"/>
                <a:ea typeface="Times New Roman"/>
                <a:cs typeface="Times New Roman"/>
              </a:rPr>
              <a:t> съдебно решение на Административен съд, постановено по жалба срещу административен акт от 2) оспорване на съдебно решение на районните съдилища по жалба срещу наказателно постановление.</a:t>
            </a:r>
            <a:endParaRPr lang="bg-BG" sz="1200" b="1" dirty="0">
              <a:solidFill>
                <a:srgbClr val="073E87"/>
              </a:solidFill>
              <a:ea typeface="Calibri"/>
              <a:cs typeface="Times New Roman"/>
            </a:endParaRPr>
          </a:p>
          <a:p>
            <a:pPr lvl="0" indent="449580" algn="just">
              <a:lnSpc>
                <a:spcPct val="115000"/>
              </a:lnSpc>
              <a:buClr>
                <a:srgbClr val="31B6FD"/>
              </a:buClr>
            </a:pPr>
            <a:r>
              <a:rPr lang="bg-BG" sz="1200" b="1" dirty="0">
                <a:solidFill>
                  <a:srgbClr val="073E87"/>
                </a:solidFill>
                <a:latin typeface="Verdana"/>
                <a:ea typeface="Times New Roman"/>
                <a:cs typeface="Times New Roman"/>
              </a:rPr>
              <a:t>Следва да се посочи, че чисто терминологично „оспорване" и „обжалване" на даден административен или съдебен акт по същество означават едно и също действие, насочено към пренасяне на спора в по-горна инстанция с оглед провеждане на съдебен контрол над законосъобразността (приложимо за административните актове), валидността, допустимостта или правилността на съответния акт.</a:t>
            </a:r>
            <a:endParaRPr lang="bg-BG" sz="1200" b="1" dirty="0">
              <a:solidFill>
                <a:srgbClr val="073E87"/>
              </a:solidFill>
              <a:ea typeface="Calibri"/>
              <a:cs typeface="Times New Roman"/>
            </a:endParaRPr>
          </a:p>
          <a:p>
            <a:endParaRPr lang="bg-BG" dirty="0"/>
          </a:p>
        </p:txBody>
      </p:sp>
      <p:sp>
        <p:nvSpPr>
          <p:cNvPr id="3" name="Заглавие 2"/>
          <p:cNvSpPr>
            <a:spLocks noGrp="1"/>
          </p:cNvSpPr>
          <p:nvPr>
            <p:ph type="title"/>
          </p:nvPr>
        </p:nvSpPr>
        <p:spPr/>
        <p:txBody>
          <a:bodyPr>
            <a:normAutofit/>
          </a:bodyPr>
          <a:lstStyle/>
          <a:p>
            <a:pPr lvl="0"/>
            <a:r>
              <a:rPr lang="en-US" sz="1200" b="1" dirty="0">
                <a:solidFill>
                  <a:srgbClr val="073E87"/>
                </a:solidFill>
                <a:latin typeface="Verdana" panose="020B0604030504040204" pitchFamily="34" charset="0"/>
                <a:ea typeface="Verdana" panose="020B0604030504040204" pitchFamily="34" charset="0"/>
                <a:cs typeface="Times New Roman"/>
              </a:rPr>
              <a:t>VII</a:t>
            </a:r>
            <a:r>
              <a:rPr lang="bg-BG" sz="1200" b="1" dirty="0">
                <a:solidFill>
                  <a:srgbClr val="073E87"/>
                </a:solidFill>
                <a:latin typeface="Verdana" panose="020B0604030504040204" pitchFamily="34" charset="0"/>
                <a:ea typeface="Verdana" panose="020B0604030504040204" pitchFamily="34" charset="0"/>
                <a:cs typeface="Times New Roman"/>
              </a:rPr>
              <a:t>. КАСАЦИОННО ОБЖАЛВАНЕ</a:t>
            </a:r>
            <a:br>
              <a:rPr lang="bg-BG" sz="1200" b="1" dirty="0">
                <a:solidFill>
                  <a:srgbClr val="073E87"/>
                </a:solidFill>
                <a:latin typeface="Verdana" panose="020B0604030504040204" pitchFamily="34" charset="0"/>
                <a:ea typeface="Verdana" panose="020B0604030504040204" pitchFamily="34" charset="0"/>
                <a:cs typeface="Times New Roman"/>
              </a:rPr>
            </a:br>
            <a:endParaRPr lang="bg-BG" sz="12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32224178"/>
      </p:ext>
    </p:extLst>
  </p:cSld>
  <p:clrMapOvr>
    <a:masterClrMapping/>
  </p:clrMapOvr>
  <p:transition spd="slow" advTm="22355">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72068" y="1916832"/>
            <a:ext cx="7408333" cy="4941168"/>
          </a:xfrm>
        </p:spPr>
        <p:txBody>
          <a:bodyPr>
            <a:normAutofit fontScale="47500" lnSpcReduction="20000"/>
          </a:bodyPr>
          <a:lstStyle/>
          <a:p>
            <a:pPr indent="449580" algn="just">
              <a:lnSpc>
                <a:spcPct val="115000"/>
              </a:lnSpc>
              <a:spcAft>
                <a:spcPts val="0"/>
              </a:spcAft>
            </a:pPr>
            <a:r>
              <a:rPr lang="bg-BG" sz="2300" b="1" dirty="0" smtClean="0">
                <a:latin typeface="Verdana" panose="020B0604030504040204" pitchFamily="34" charset="0"/>
                <a:ea typeface="Verdana" panose="020B0604030504040204" pitchFamily="34" charset="0"/>
                <a:cs typeface="Times New Roman"/>
              </a:rPr>
              <a:t>Предмет </a:t>
            </a:r>
            <a:r>
              <a:rPr lang="bg-BG" sz="2300" b="1" dirty="0">
                <a:latin typeface="Verdana" panose="020B0604030504040204" pitchFamily="34" charset="0"/>
                <a:ea typeface="Verdana" panose="020B0604030504040204" pitchFamily="34" charset="0"/>
                <a:cs typeface="Times New Roman"/>
              </a:rPr>
              <a:t>на касационното оспорване е </a:t>
            </a:r>
            <a:r>
              <a:rPr lang="bg-BG" sz="2300" b="1" dirty="0" err="1">
                <a:latin typeface="Verdana" panose="020B0604030504040204" pitchFamily="34" charset="0"/>
                <a:ea typeface="Verdana" panose="020B0604030504040204" pitchFamily="34" charset="0"/>
                <a:cs typeface="Times New Roman"/>
              </a:rPr>
              <a:t>първоинстанционното</a:t>
            </a:r>
            <a:r>
              <a:rPr lang="bg-BG" sz="2300" b="1" dirty="0">
                <a:latin typeface="Verdana" panose="020B0604030504040204" pitchFamily="34" charset="0"/>
                <a:ea typeface="Verdana" panose="020B0604030504040204" pitchFamily="34" charset="0"/>
                <a:cs typeface="Times New Roman"/>
              </a:rPr>
              <a:t> съдебно решение.</a:t>
            </a:r>
          </a:p>
          <a:p>
            <a:pPr indent="449580" algn="just">
              <a:lnSpc>
                <a:spcPct val="115000"/>
              </a:lnSpc>
              <a:spcAft>
                <a:spcPts val="0"/>
              </a:spcAft>
            </a:pPr>
            <a:r>
              <a:rPr lang="bg-BG" sz="2300" b="1" dirty="0">
                <a:latin typeface="Verdana" panose="020B0604030504040204" pitchFamily="34" charset="0"/>
                <a:ea typeface="Verdana" panose="020B0604030504040204" pitchFamily="34" charset="0"/>
                <a:cs typeface="Times New Roman"/>
              </a:rPr>
              <a:t>След завършване на заседанието по същество и постановяване на съдебния акт, страните по делото се уведомяват чрез съобщение за същия и в указания от закона 14-дневен срок могат да се възползват от правото си на касационно обжалване, ако съдебният акт не е постановен в тяхна полза и според тях е неправилен, недопустим или невалиден.</a:t>
            </a:r>
          </a:p>
          <a:p>
            <a:pPr indent="449580" algn="just">
              <a:lnSpc>
                <a:spcPct val="115000"/>
              </a:lnSpc>
              <a:spcAft>
                <a:spcPts val="0"/>
              </a:spcAft>
            </a:pPr>
            <a:r>
              <a:rPr lang="bg-BG" sz="2300" b="1" dirty="0">
                <a:latin typeface="Verdana" panose="020B0604030504040204" pitchFamily="34" charset="0"/>
                <a:ea typeface="Verdana" panose="020B0604030504040204" pitchFamily="34" charset="0"/>
                <a:cs typeface="Times New Roman"/>
              </a:rPr>
              <a:t>Целта на касационното оспорване е да бъде проверена валидността, допустимостта и правилността на това съдебно решение.</a:t>
            </a:r>
          </a:p>
          <a:p>
            <a:pPr indent="449580" algn="just">
              <a:lnSpc>
                <a:spcPct val="115000"/>
              </a:lnSpc>
              <a:spcAft>
                <a:spcPts val="0"/>
              </a:spcAft>
            </a:pPr>
            <a:r>
              <a:rPr lang="bg-BG" sz="2300" b="1" dirty="0">
                <a:latin typeface="Verdana" panose="020B0604030504040204" pitchFamily="34" charset="0"/>
                <a:ea typeface="Verdana" panose="020B0604030504040204" pitchFamily="34" charset="0"/>
                <a:cs typeface="Times New Roman"/>
              </a:rPr>
              <a:t>Касационното производство е самостоятелно съдебно производство и може да бъде образувано, проведено и приключено само при валидно възникнало задължение за това, породено от едно съществуващо, редовно и валидно упражнено право на касационно оспорване.</a:t>
            </a:r>
          </a:p>
          <a:p>
            <a:pPr indent="449580" algn="just">
              <a:lnSpc>
                <a:spcPct val="115000"/>
              </a:lnSpc>
              <a:spcAft>
                <a:spcPts val="0"/>
              </a:spcAft>
            </a:pPr>
            <a:r>
              <a:rPr lang="bg-BG" sz="2300" b="1" dirty="0">
                <a:latin typeface="Verdana" panose="020B0604030504040204" pitchFamily="34" charset="0"/>
                <a:ea typeface="Verdana" panose="020B0604030504040204" pitchFamily="34" charset="0"/>
                <a:cs typeface="Times New Roman"/>
              </a:rPr>
              <a:t>Съдебният правораздавателен акт (решение, определение, разпореждане) е юридически акт на публичната власт.</a:t>
            </a:r>
          </a:p>
          <a:p>
            <a:pPr indent="449580" algn="just">
              <a:lnSpc>
                <a:spcPct val="115000"/>
              </a:lnSpc>
              <a:spcAft>
                <a:spcPts val="0"/>
              </a:spcAft>
            </a:pPr>
            <a:r>
              <a:rPr lang="bg-BG" sz="2300" b="1" dirty="0">
                <a:latin typeface="Verdana" panose="020B0604030504040204" pitchFamily="34" charset="0"/>
                <a:ea typeface="Verdana" panose="020B0604030504040204" pitchFamily="34" charset="0"/>
                <a:cs typeface="Times New Roman"/>
              </a:rPr>
              <a:t>Правото на касационно оспорване на </a:t>
            </a:r>
            <a:r>
              <a:rPr lang="bg-BG" sz="2300" b="1" dirty="0" err="1">
                <a:latin typeface="Verdana" panose="020B0604030504040204" pitchFamily="34" charset="0"/>
                <a:ea typeface="Verdana" panose="020B0604030504040204" pitchFamily="34" charset="0"/>
                <a:cs typeface="Times New Roman"/>
              </a:rPr>
              <a:t>първоинстанционно</a:t>
            </a:r>
            <a:r>
              <a:rPr lang="bg-BG" sz="2300" b="1" dirty="0">
                <a:latin typeface="Verdana" panose="020B0604030504040204" pitchFamily="34" charset="0"/>
                <a:ea typeface="Verdana" panose="020B0604030504040204" pitchFamily="34" charset="0"/>
                <a:cs typeface="Times New Roman"/>
              </a:rPr>
              <a:t> съдебно решение представлява процесуално право за защита срещу порочен държавен юридически акт. Насочено е към съда, който е държавен орган (публично правен субект). Затова е публично право. Упражнява се чрез едностранното волеизявление на неговия носител -гражданин или юридическо лице - отправена до Съда в писмена форма жалба, което е достатъчно за настъпването на правна промяна -постановяването на съдебно решение.</a:t>
            </a:r>
          </a:p>
          <a:p>
            <a:pPr indent="449580" algn="just">
              <a:lnSpc>
                <a:spcPct val="115000"/>
              </a:lnSpc>
              <a:spcAft>
                <a:spcPts val="0"/>
              </a:spcAft>
            </a:pPr>
            <a:r>
              <a:rPr lang="bg-BG" sz="2300" b="1" dirty="0">
                <a:latin typeface="Verdana" panose="020B0604030504040204" pitchFamily="34" charset="0"/>
                <a:ea typeface="Verdana" panose="020B0604030504040204" pitchFamily="34" charset="0"/>
                <a:cs typeface="Times New Roman"/>
              </a:rPr>
              <a:t>Правото на касационно оспорване е процесуална възможност на всяка от страните по административното дело да поиска от по-горната съдебна инстанция да обяви нищожността, да обезсили или да отмени порочното </a:t>
            </a:r>
            <a:r>
              <a:rPr lang="bg-BG" sz="2300" b="1" dirty="0" err="1">
                <a:latin typeface="Verdana" panose="020B0604030504040204" pitchFamily="34" charset="0"/>
                <a:ea typeface="Verdana" panose="020B0604030504040204" pitchFamily="34" charset="0"/>
                <a:cs typeface="Times New Roman"/>
              </a:rPr>
              <a:t>първоинстанционно</a:t>
            </a:r>
            <a:r>
              <a:rPr lang="bg-BG" sz="2300" b="1" dirty="0">
                <a:latin typeface="Verdana" panose="020B0604030504040204" pitchFamily="34" charset="0"/>
                <a:ea typeface="Verdana" panose="020B0604030504040204" pitchFamily="34" charset="0"/>
                <a:cs typeface="Times New Roman"/>
              </a:rPr>
              <a:t> съдебно решение.</a:t>
            </a:r>
          </a:p>
          <a:p>
            <a:endParaRPr lang="bg-BG" sz="1100" dirty="0">
              <a:latin typeface="Verdana" panose="020B0604030504040204" pitchFamily="34" charset="0"/>
              <a:ea typeface="Verdana" panose="020B0604030504040204" pitchFamily="34" charset="0"/>
            </a:endParaRPr>
          </a:p>
        </p:txBody>
      </p:sp>
      <p:sp>
        <p:nvSpPr>
          <p:cNvPr id="2" name="Заглавие 1"/>
          <p:cNvSpPr>
            <a:spLocks noGrp="1"/>
          </p:cNvSpPr>
          <p:nvPr>
            <p:ph type="title"/>
          </p:nvPr>
        </p:nvSpPr>
        <p:spPr/>
        <p:txBody>
          <a:bodyPr>
            <a:normAutofit/>
          </a:bodyPr>
          <a:lstStyle/>
          <a:p>
            <a:r>
              <a:rPr lang="bg-BG" sz="1100" b="1" dirty="0">
                <a:solidFill>
                  <a:schemeClr val="tx2"/>
                </a:solidFill>
                <a:latin typeface="Verdana"/>
                <a:ea typeface="Times New Roman"/>
                <a:cs typeface="Times New Roman"/>
              </a:rPr>
              <a:t>КАСАЦИОННО ПРОИЗВОДСТВО ПРЕД ВЪРХОВЕН АДМИНИСТРАТИВЕН СЪД ПО ЖАЛБИ СРЕЩУ РЕШЕНИЯ НА АДМИНИСТРАТИВНИТЕ СЪДИЛИЩА</a:t>
            </a:r>
            <a:r>
              <a:rPr lang="bg-BG" sz="1100" b="1" dirty="0">
                <a:solidFill>
                  <a:schemeClr val="tx2"/>
                </a:solidFill>
                <a:ea typeface="Calibri"/>
                <a:cs typeface="Times New Roman"/>
              </a:rPr>
              <a:t/>
            </a:r>
            <a:br>
              <a:rPr lang="bg-BG" sz="1100" b="1" dirty="0">
                <a:solidFill>
                  <a:schemeClr val="tx2"/>
                </a:solidFill>
                <a:ea typeface="Calibri"/>
                <a:cs typeface="Times New Roman"/>
              </a:rPr>
            </a:br>
            <a:endParaRPr lang="bg-BG" sz="1100" b="1" dirty="0">
              <a:solidFill>
                <a:schemeClr val="tx2"/>
              </a:solidFill>
            </a:endParaRPr>
          </a:p>
        </p:txBody>
      </p:sp>
    </p:spTree>
    <p:extLst>
      <p:ext uri="{BB962C8B-B14F-4D97-AF65-F5344CB8AC3E}">
        <p14:creationId xmlns:p14="http://schemas.microsoft.com/office/powerpoint/2010/main" val="2911492453"/>
      </p:ext>
    </p:extLst>
  </p:cSld>
  <p:clrMapOvr>
    <a:masterClrMapping/>
  </p:clrMapOvr>
  <p:transition spd="slow" advClick="0" advTm="41481">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611560" y="1556791"/>
            <a:ext cx="8075240" cy="4569373"/>
          </a:xfrm>
        </p:spPr>
        <p:txBody>
          <a:bodyPr>
            <a:noAutofit/>
          </a:bodyPr>
          <a:lstStyle/>
          <a:p>
            <a:pPr indent="449580" algn="just">
              <a:lnSpc>
                <a:spcPct val="115000"/>
              </a:lnSpc>
              <a:spcAft>
                <a:spcPts val="0"/>
              </a:spcAft>
            </a:pPr>
            <a:r>
              <a:rPr lang="en-US" sz="1100" dirty="0">
                <a:latin typeface="Verdana" panose="020B0604030504040204" pitchFamily="34" charset="0"/>
                <a:ea typeface="Verdana" panose="020B0604030504040204" pitchFamily="34" charset="0"/>
                <a:cs typeface="Times New Roman"/>
              </a:rPr>
              <a:t> </a:t>
            </a:r>
            <a:r>
              <a:rPr lang="bg-BG" sz="1100" b="1" dirty="0">
                <a:latin typeface="Verdana" panose="020B0604030504040204" pitchFamily="34" charset="0"/>
                <a:ea typeface="Verdana" panose="020B0604030504040204" pitchFamily="34" charset="0"/>
                <a:cs typeface="Times New Roman"/>
              </a:rPr>
              <a:t>Условията или предпоставките или както се нарича на правен език - фактическият състав, от който възниква правото на касационно оспорване, се състои от два елемента (два юридически факта) - упражненото право на оспорване на административен акт (упражненото право на иск) и порочното </a:t>
            </a:r>
            <a:r>
              <a:rPr lang="bg-BG" sz="1100" b="1" dirty="0" err="1">
                <a:latin typeface="Verdana" panose="020B0604030504040204" pitchFamily="34" charset="0"/>
                <a:ea typeface="Verdana" panose="020B0604030504040204" pitchFamily="34" charset="0"/>
                <a:cs typeface="Times New Roman"/>
              </a:rPr>
              <a:t>първоинстанционно</a:t>
            </a:r>
            <a:r>
              <a:rPr lang="bg-BG" sz="1100" b="1" dirty="0">
                <a:latin typeface="Verdana" panose="020B0604030504040204" pitchFamily="34" charset="0"/>
                <a:ea typeface="Verdana" panose="020B0604030504040204" pitchFamily="34" charset="0"/>
                <a:cs typeface="Times New Roman"/>
              </a:rPr>
              <a:t> решение, с което е отказана търсената защита. Този фактически състав е завършен с изготвянето на порочното съдебно решение. От този момент възниква правото на </a:t>
            </a:r>
            <a:r>
              <a:rPr lang="bg-BG" sz="1100" b="1" dirty="0" smtClean="0">
                <a:latin typeface="Verdana" panose="020B0604030504040204" pitchFamily="34" charset="0"/>
                <a:ea typeface="Verdana" panose="020B0604030504040204" pitchFamily="34" charset="0"/>
                <a:cs typeface="Times New Roman"/>
              </a:rPr>
              <a:t>касационно </a:t>
            </a:r>
            <a:r>
              <a:rPr lang="bg-BG" sz="1100" b="1" dirty="0">
                <a:latin typeface="Verdana" panose="020B0604030504040204" pitchFamily="34" charset="0"/>
                <a:ea typeface="Verdana" panose="020B0604030504040204" pitchFamily="34" charset="0"/>
                <a:cs typeface="Times New Roman"/>
              </a:rPr>
              <a:t>оспорване. Веднъж възникнало, правото на касационно оспорване съществува в продължение на един сравнително кратък период от време - 14 дни от съобщението, че решението по делото е изготвено, през който може да бъде упражнено. Следва да се помни, че предварителен отказ от това право е недействителен. Предварителен е този отказ, който е направен преди да е изготвено </a:t>
            </a:r>
            <a:r>
              <a:rPr lang="bg-BG" sz="1100" b="1" dirty="0" err="1">
                <a:latin typeface="Verdana" panose="020B0604030504040204" pitchFamily="34" charset="0"/>
                <a:ea typeface="Verdana" panose="020B0604030504040204" pitchFamily="34" charset="0"/>
                <a:cs typeface="Times New Roman"/>
              </a:rPr>
              <a:t>първоинстанционното</a:t>
            </a:r>
            <a:r>
              <a:rPr lang="bg-BG" sz="1100" b="1" dirty="0">
                <a:latin typeface="Verdana" panose="020B0604030504040204" pitchFamily="34" charset="0"/>
                <a:ea typeface="Verdana" panose="020B0604030504040204" pitchFamily="34" charset="0"/>
                <a:cs typeface="Times New Roman"/>
              </a:rPr>
              <a:t> съдебно решение или преди то да е било обявено.</a:t>
            </a:r>
          </a:p>
          <a:p>
            <a:pPr indent="449580" algn="just">
              <a:lnSpc>
                <a:spcPct val="115000"/>
              </a:lnSpc>
              <a:spcAft>
                <a:spcPts val="0"/>
              </a:spcAft>
            </a:pPr>
            <a:r>
              <a:rPr lang="en-US" sz="1100" b="1" dirty="0">
                <a:latin typeface="Verdana" panose="020B0604030504040204" pitchFamily="34" charset="0"/>
                <a:ea typeface="Verdana" panose="020B0604030504040204" pitchFamily="34" charset="0"/>
                <a:cs typeface="Times New Roman"/>
              </a:rPr>
              <a:t> </a:t>
            </a:r>
            <a:r>
              <a:rPr lang="bg-BG" sz="1100" b="1" dirty="0">
                <a:latin typeface="Verdana" panose="020B0604030504040204" pitchFamily="34" charset="0"/>
                <a:ea typeface="Verdana" panose="020B0604030504040204" pitchFamily="34" charset="0"/>
                <a:cs typeface="Times New Roman"/>
              </a:rPr>
              <a:t>ВАЖНО Е ДА СЕ ЗНАЕ, че </a:t>
            </a:r>
            <a:r>
              <a:rPr lang="bg-BG" sz="1100" b="1" dirty="0" smtClean="0">
                <a:latin typeface="Verdana" panose="020B0604030504040204" pitchFamily="34" charset="0"/>
                <a:ea typeface="Verdana" panose="020B0604030504040204" pitchFamily="34" charset="0"/>
                <a:cs typeface="Times New Roman"/>
              </a:rPr>
              <a:t>касационната </a:t>
            </a:r>
            <a:r>
              <a:rPr lang="bg-BG" sz="1100" b="1" dirty="0">
                <a:latin typeface="Verdana" panose="020B0604030504040204" pitchFamily="34" charset="0"/>
                <a:ea typeface="Verdana" panose="020B0604030504040204" pitchFamily="34" charset="0"/>
                <a:cs typeface="Times New Roman"/>
              </a:rPr>
              <a:t>жалба се подава до Върховния административен съд чрез съда, който е постановил решението.</a:t>
            </a:r>
          </a:p>
          <a:p>
            <a:pPr indent="449580" algn="just">
              <a:lnSpc>
                <a:spcPct val="115000"/>
              </a:lnSpc>
              <a:spcAft>
                <a:spcPts val="0"/>
              </a:spcAft>
            </a:pPr>
            <a:r>
              <a:rPr lang="bg-BG" sz="1100" b="1" dirty="0">
                <a:latin typeface="Verdana" panose="020B0604030504040204" pitchFamily="34" charset="0"/>
                <a:ea typeface="Verdana" panose="020B0604030504040204" pitchFamily="34" charset="0"/>
                <a:cs typeface="Times New Roman"/>
              </a:rPr>
              <a:t>Срокът за упражняването на това право е 14-дневен и започва да тече от деня на съобщението, че решението е изготвено. С неговото изтичане правото на касационно оспорване, ако не е упражнено, се погасява, защото този срок е </a:t>
            </a:r>
            <a:r>
              <a:rPr lang="bg-BG" sz="1100" b="1" dirty="0" err="1">
                <a:latin typeface="Verdana" panose="020B0604030504040204" pitchFamily="34" charset="0"/>
                <a:ea typeface="Verdana" panose="020B0604030504040204" pitchFamily="34" charset="0"/>
                <a:cs typeface="Times New Roman"/>
              </a:rPr>
              <a:t>преклузивен</a:t>
            </a:r>
            <a:r>
              <a:rPr lang="bg-BG" sz="1100" b="1" dirty="0">
                <a:latin typeface="Verdana" panose="020B0604030504040204" pitchFamily="34" charset="0"/>
                <a:ea typeface="Verdana" panose="020B0604030504040204" pitchFamily="34" charset="0"/>
                <a:cs typeface="Times New Roman"/>
              </a:rPr>
              <a:t>, т.е. с изтичането му се пресича възможността да се упражни правото на жалба, защото самото право се погасява</a:t>
            </a:r>
            <a:r>
              <a:rPr lang="bg-BG" sz="1100" b="1" dirty="0" smtClean="0">
                <a:latin typeface="Verdana" panose="020B0604030504040204" pitchFamily="34" charset="0"/>
                <a:ea typeface="Verdana" panose="020B0604030504040204" pitchFamily="34" charset="0"/>
                <a:cs typeface="Times New Roman"/>
              </a:rPr>
              <a:t>.</a:t>
            </a:r>
            <a:endParaRPr lang="bg-BG" sz="1100" b="1" dirty="0">
              <a:latin typeface="Verdana" panose="020B0604030504040204" pitchFamily="34" charset="0"/>
              <a:ea typeface="Verdana" panose="020B0604030504040204" pitchFamily="34" charset="0"/>
              <a:cs typeface="Times New Roman"/>
            </a:endParaRPr>
          </a:p>
        </p:txBody>
      </p:sp>
      <p:sp>
        <p:nvSpPr>
          <p:cNvPr id="2" name="Заглавие 1"/>
          <p:cNvSpPr>
            <a:spLocks noGrp="1"/>
          </p:cNvSpPr>
          <p:nvPr>
            <p:ph type="title"/>
          </p:nvPr>
        </p:nvSpPr>
        <p:spPr>
          <a:xfrm>
            <a:off x="457200" y="274638"/>
            <a:ext cx="8229600" cy="832104"/>
          </a:xfrm>
        </p:spPr>
        <p:txBody>
          <a:bodyPr>
            <a:normAutofit/>
          </a:bodyPr>
          <a:lstStyle/>
          <a:p>
            <a:r>
              <a:rPr lang="bg-BG" sz="1200" b="1" dirty="0" smtClean="0">
                <a:solidFill>
                  <a:schemeClr val="tx2"/>
                </a:solidFill>
                <a:latin typeface="Verdana" panose="020B0604030504040204" pitchFamily="34" charset="0"/>
                <a:ea typeface="Verdana" panose="020B0604030504040204" pitchFamily="34" charset="0"/>
                <a:cs typeface="Times New Roman"/>
              </a:rPr>
              <a:t>ПОДАВАНЕ НА КАСАЦИОННА ЖАЛБА.</a:t>
            </a:r>
            <a:br>
              <a:rPr lang="bg-BG" sz="1200" b="1" dirty="0" smtClean="0">
                <a:solidFill>
                  <a:schemeClr val="tx2"/>
                </a:solidFill>
                <a:latin typeface="Verdana" panose="020B0604030504040204" pitchFamily="34" charset="0"/>
                <a:ea typeface="Verdana" panose="020B0604030504040204" pitchFamily="34" charset="0"/>
                <a:cs typeface="Times New Roman"/>
              </a:rPr>
            </a:br>
            <a:endParaRPr lang="bg-BG" sz="1200" b="1"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03691986"/>
      </p:ext>
    </p:extLst>
  </p:cSld>
  <p:clrMapOvr>
    <a:masterClrMapping/>
  </p:clrMapOvr>
  <p:transition spd="slow" advClick="0" advTm="56558">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95536" y="764704"/>
            <a:ext cx="8291264" cy="6093296"/>
          </a:xfrm>
        </p:spPr>
        <p:txBody>
          <a:bodyPr>
            <a:noAutofit/>
          </a:bodyPr>
          <a:lstStyle/>
          <a:p>
            <a:pPr indent="449580" algn="just">
              <a:lnSpc>
                <a:spcPct val="115000"/>
              </a:lnSpc>
              <a:spcAft>
                <a:spcPts val="0"/>
              </a:spcAft>
            </a:pPr>
            <a:r>
              <a:rPr lang="bg-BG" sz="1100" b="1" dirty="0" smtClean="0">
                <a:latin typeface="Verdana" panose="020B0604030504040204" pitchFamily="34" charset="0"/>
                <a:ea typeface="Verdana" panose="020B0604030504040204" pitchFamily="34" charset="0"/>
                <a:cs typeface="Times New Roman"/>
              </a:rPr>
              <a:t>Отказът </a:t>
            </a:r>
            <a:r>
              <a:rPr lang="bg-BG" sz="1100" b="1" dirty="0">
                <a:latin typeface="Verdana" panose="020B0604030504040204" pitchFamily="34" charset="0"/>
                <a:ea typeface="Verdana" panose="020B0604030504040204" pitchFamily="34" charset="0"/>
                <a:cs typeface="Times New Roman"/>
              </a:rPr>
              <a:t>от правото на касационно оспорване, след като това право е възникнало и съществува, е действителен. Той може да бъде изразен изрично, но може да бъде изразен и мълчаливо - когато неговият титуляр просто не го упражни в съответния </a:t>
            </a:r>
            <a:r>
              <a:rPr lang="bg-BG" sz="1100" b="1" dirty="0" err="1">
                <a:latin typeface="Verdana" panose="020B0604030504040204" pitchFamily="34" charset="0"/>
                <a:ea typeface="Verdana" panose="020B0604030504040204" pitchFamily="34" charset="0"/>
                <a:cs typeface="Times New Roman"/>
              </a:rPr>
              <a:t>преклузивен</a:t>
            </a:r>
            <a:r>
              <a:rPr lang="bg-BG" sz="1100" b="1" dirty="0">
                <a:latin typeface="Verdana" panose="020B0604030504040204" pitchFamily="34" charset="0"/>
                <a:ea typeface="Verdana" panose="020B0604030504040204" pitchFamily="34" charset="0"/>
                <a:cs typeface="Times New Roman"/>
              </a:rPr>
              <a:t> срок.</a:t>
            </a:r>
          </a:p>
          <a:p>
            <a:pPr indent="449580" algn="just">
              <a:lnSpc>
                <a:spcPct val="115000"/>
              </a:lnSpc>
              <a:spcAft>
                <a:spcPts val="0"/>
              </a:spcAft>
            </a:pPr>
            <a:r>
              <a:rPr lang="bg-BG" sz="1100" b="1" dirty="0">
                <a:latin typeface="Verdana" panose="020B0604030504040204" pitchFamily="34" charset="0"/>
                <a:ea typeface="Verdana" panose="020B0604030504040204" pitchFamily="34" charset="0"/>
                <a:cs typeface="Times New Roman"/>
              </a:rPr>
              <a:t>Когато отказът е изразен изрично, негов адресат е касационният съд, пред който по правилата на подсъдността правото на касационно оспорване може да бъде упражнено.Той е единствено компетентен да остави касационната жалба без разглеждане поради направения отказ от правото на касационно оспорване.</a:t>
            </a:r>
          </a:p>
          <a:p>
            <a:pPr indent="449580" algn="just">
              <a:lnSpc>
                <a:spcPct val="115000"/>
              </a:lnSpc>
              <a:spcAft>
                <a:spcPts val="0"/>
              </a:spcAft>
            </a:pPr>
            <a:r>
              <a:rPr lang="bg-BG" sz="1100" b="1" dirty="0">
                <a:latin typeface="Verdana" panose="020B0604030504040204" pitchFamily="34" charset="0"/>
                <a:ea typeface="Verdana" panose="020B0604030504040204" pitchFamily="34" charset="0"/>
                <a:cs typeface="Times New Roman"/>
              </a:rPr>
              <a:t>Касационната жалба или протестът задължително се подава в писмена форма чрез съда, чийто съдебен акт се обжалва и има следните елементи:</a:t>
            </a:r>
          </a:p>
          <a:p>
            <a:pPr lvl="0" indent="449580">
              <a:lnSpc>
                <a:spcPct val="115000"/>
              </a:lnSpc>
              <a:buClr>
                <a:srgbClr val="31B6FD"/>
              </a:buClr>
            </a:pPr>
            <a:r>
              <a:rPr lang="bg-BG" sz="1100" b="1" dirty="0">
                <a:latin typeface="Verdana" panose="020B0604030504040204" pitchFamily="34" charset="0"/>
                <a:ea typeface="Verdana" panose="020B0604030504040204" pitchFamily="34" charset="0"/>
                <a:cs typeface="Times New Roman"/>
              </a:rPr>
              <a:t>1. посочване на съда; (Върховен административен съд е единственият съд, който контролира актовете на регионалните административни съдилища</a:t>
            </a:r>
            <a:r>
              <a:rPr lang="bg-BG" sz="1100" b="1" dirty="0" smtClean="0">
                <a:latin typeface="Verdana" panose="020B0604030504040204" pitchFamily="34" charset="0"/>
                <a:ea typeface="Verdana" panose="020B0604030504040204" pitchFamily="34" charset="0"/>
                <a:cs typeface="Times New Roman"/>
              </a:rPr>
              <a:t>)</a:t>
            </a:r>
            <a:r>
              <a:rPr lang="bg-BG" sz="1100" b="1" dirty="0">
                <a:solidFill>
                  <a:srgbClr val="073E87"/>
                </a:solidFill>
                <a:latin typeface="Verdana" panose="020B0604030504040204" pitchFamily="34" charset="0"/>
                <a:ea typeface="Verdana" panose="020B0604030504040204" pitchFamily="34" charset="0"/>
                <a:cs typeface="Times New Roman"/>
              </a:rPr>
              <a:t> </a:t>
            </a:r>
            <a:endParaRPr lang="bg-BG" sz="1100" b="1" dirty="0" smtClean="0">
              <a:solidFill>
                <a:srgbClr val="073E87"/>
              </a:solidFill>
              <a:latin typeface="Verdana" panose="020B0604030504040204" pitchFamily="34" charset="0"/>
              <a:ea typeface="Verdana" panose="020B0604030504040204" pitchFamily="34" charset="0"/>
              <a:cs typeface="Times New Roman"/>
            </a:endParaRPr>
          </a:p>
          <a:p>
            <a:pPr lvl="0" indent="449580">
              <a:lnSpc>
                <a:spcPct val="115000"/>
              </a:lnSpc>
              <a:buClr>
                <a:srgbClr val="31B6FD"/>
              </a:buClr>
            </a:pPr>
            <a:r>
              <a:rPr lang="bg-BG" sz="1100" b="1" dirty="0" smtClean="0">
                <a:solidFill>
                  <a:srgbClr val="073E87"/>
                </a:solidFill>
                <a:latin typeface="Verdana" panose="020B0604030504040204" pitchFamily="34" charset="0"/>
                <a:ea typeface="Verdana" panose="020B0604030504040204" pitchFamily="34" charset="0"/>
                <a:cs typeface="Times New Roman"/>
              </a:rPr>
              <a:t>2</a:t>
            </a:r>
            <a:r>
              <a:rPr lang="bg-BG" sz="1100" b="1" dirty="0">
                <a:solidFill>
                  <a:srgbClr val="073E87"/>
                </a:solidFill>
                <a:latin typeface="Verdana" panose="020B0604030504040204" pitchFamily="34" charset="0"/>
                <a:ea typeface="Verdana" panose="020B0604030504040204" pitchFamily="34" charset="0"/>
                <a:cs typeface="Times New Roman"/>
              </a:rPr>
              <a:t>. името и точния адрес на жалбоподателя, а ако е физическо лице - и неговия единен граждански номер, името и точния адрес на законния представител или пълномощник, ако има такива, съответно името и длъжността на прокурора;</a:t>
            </a:r>
          </a:p>
          <a:p>
            <a:pPr lvl="0" indent="449580">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3. означение на обжалваното решение;</a:t>
            </a:r>
          </a:p>
          <a:p>
            <a:pPr lvl="0" indent="449580">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4. точно и мотивирано посочване на конкретните пороци на решението, които съставляват касационни основания;</a:t>
            </a:r>
          </a:p>
          <a:p>
            <a:pPr lvl="0" indent="449580">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5. в какво се състои искането;</a:t>
            </a:r>
          </a:p>
          <a:p>
            <a:pPr lvl="0" indent="449580">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6. подпис на лицето, което подава жалбата или протеста.</a:t>
            </a:r>
          </a:p>
          <a:p>
            <a:pPr lvl="0" indent="449580">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Касационната жалба, с изключение на дела по Закона за административните нарушения и наказания, дела за пенсионно, здравно и социално осигуряване и подпомагане, дела, по които жалбоподателят е освободен от държавна такса или е лице, лишено от свобода с влязла в сила присъда, се </a:t>
            </a:r>
            <a:r>
              <a:rPr lang="bg-BG" sz="1100" b="1" dirty="0" err="1">
                <a:solidFill>
                  <a:srgbClr val="073E87"/>
                </a:solidFill>
                <a:latin typeface="Verdana" panose="020B0604030504040204" pitchFamily="34" charset="0"/>
                <a:ea typeface="Verdana" panose="020B0604030504040204" pitchFamily="34" charset="0"/>
                <a:cs typeface="Times New Roman"/>
              </a:rPr>
              <a:t>приподписва</a:t>
            </a:r>
            <a:r>
              <a:rPr lang="bg-BG" sz="1100" b="1" dirty="0">
                <a:solidFill>
                  <a:srgbClr val="073E87"/>
                </a:solidFill>
                <a:latin typeface="Verdana" panose="020B0604030504040204" pitchFamily="34" charset="0"/>
                <a:ea typeface="Verdana" panose="020B0604030504040204" pitchFamily="34" charset="0"/>
                <a:cs typeface="Times New Roman"/>
              </a:rPr>
              <a:t> от адвокат или юрисконсулт, освен когато жалбоподателят или неговият представител има юридическа правоспособност. Към искането се прилага пълномощно за </a:t>
            </a:r>
            <a:r>
              <a:rPr lang="bg-BG" sz="1100" b="1" dirty="0" err="1">
                <a:solidFill>
                  <a:srgbClr val="073E87"/>
                </a:solidFill>
                <a:latin typeface="Verdana" panose="020B0604030504040204" pitchFamily="34" charset="0"/>
                <a:ea typeface="Verdana" panose="020B0604030504040204" pitchFamily="34" charset="0"/>
                <a:cs typeface="Times New Roman"/>
              </a:rPr>
              <a:t>приподписването</a:t>
            </a:r>
            <a:r>
              <a:rPr lang="bg-BG" sz="1100" b="1" dirty="0">
                <a:solidFill>
                  <a:srgbClr val="073E87"/>
                </a:solidFill>
                <a:latin typeface="Verdana" panose="020B0604030504040204" pitchFamily="34" charset="0"/>
                <a:ea typeface="Verdana" panose="020B0604030504040204" pitchFamily="34" charset="0"/>
                <a:cs typeface="Times New Roman"/>
              </a:rPr>
              <a:t>, а когато жалбоподателят или неговият представител има юридическа правоспособност - удостоверение за юридическа правоспособност.</a:t>
            </a:r>
          </a:p>
          <a:p>
            <a:pPr lvl="0" indent="449580">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Жалбата не може да съдържа нецензурни думи, обиди или заплахи.</a:t>
            </a:r>
          </a:p>
          <a:p>
            <a:pPr indent="449580" algn="just">
              <a:lnSpc>
                <a:spcPct val="115000"/>
              </a:lnSpc>
              <a:spcAft>
                <a:spcPts val="0"/>
              </a:spcAft>
            </a:pPr>
            <a:endParaRPr lang="bg-BG" sz="1100" b="1" dirty="0">
              <a:latin typeface="Verdana" panose="020B0604030504040204" pitchFamily="34" charset="0"/>
              <a:ea typeface="Verdana" panose="020B0604030504040204" pitchFamily="34" charset="0"/>
              <a:cs typeface="Times New Roman"/>
            </a:endParaRPr>
          </a:p>
        </p:txBody>
      </p:sp>
      <p:sp>
        <p:nvSpPr>
          <p:cNvPr id="2" name="Заглавие 1"/>
          <p:cNvSpPr>
            <a:spLocks noGrp="1"/>
          </p:cNvSpPr>
          <p:nvPr>
            <p:ph type="title"/>
          </p:nvPr>
        </p:nvSpPr>
        <p:spPr>
          <a:xfrm>
            <a:off x="457200" y="274638"/>
            <a:ext cx="8229600" cy="832104"/>
          </a:xfrm>
        </p:spPr>
        <p:txBody>
          <a:bodyPr>
            <a:normAutofit/>
          </a:bodyPr>
          <a:lstStyle/>
          <a:p>
            <a:r>
              <a:rPr lang="bg-BG" sz="1200" b="1" dirty="0" smtClean="0">
                <a:solidFill>
                  <a:schemeClr val="tx2"/>
                </a:solidFill>
                <a:latin typeface="Verdana" panose="020B0604030504040204" pitchFamily="34" charset="0"/>
                <a:ea typeface="Verdana" panose="020B0604030504040204" pitchFamily="34" charset="0"/>
                <a:cs typeface="Times New Roman"/>
              </a:rPr>
              <a:t>ПОДАВАНЕ НА КАСАЦИОННА ЖАЛБА.</a:t>
            </a:r>
            <a:br>
              <a:rPr lang="bg-BG" sz="1200" b="1" dirty="0" smtClean="0">
                <a:solidFill>
                  <a:schemeClr val="tx2"/>
                </a:solidFill>
                <a:latin typeface="Verdana" panose="020B0604030504040204" pitchFamily="34" charset="0"/>
                <a:ea typeface="Verdana" panose="020B0604030504040204" pitchFamily="34" charset="0"/>
                <a:cs typeface="Times New Roman"/>
              </a:rPr>
            </a:br>
            <a:endParaRPr lang="bg-BG" sz="1200" b="1"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03691986"/>
      </p:ext>
    </p:extLst>
  </p:cSld>
  <p:clrMapOvr>
    <a:masterClrMapping/>
  </p:clrMapOvr>
  <p:transition spd="slow" advClick="0" advTm="61258">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467544" y="1214754"/>
            <a:ext cx="8219256" cy="5094565"/>
          </a:xfrm>
        </p:spPr>
        <p:txBody>
          <a:bodyPr>
            <a:normAutofit fontScale="25000" lnSpcReduction="20000"/>
          </a:bodyPr>
          <a:lstStyle/>
          <a:p>
            <a:pPr algn="just">
              <a:lnSpc>
                <a:spcPct val="115000"/>
              </a:lnSpc>
              <a:spcAft>
                <a:spcPts val="0"/>
              </a:spcAft>
            </a:pPr>
            <a:r>
              <a:rPr lang="en-US" dirty="0">
                <a:latin typeface="Verdana"/>
                <a:ea typeface="Times New Roman"/>
                <a:cs typeface="Times New Roman"/>
              </a:rPr>
              <a:t> </a:t>
            </a:r>
            <a:r>
              <a:rPr lang="bg-BG" dirty="0">
                <a:latin typeface="Verdana"/>
                <a:ea typeface="Times New Roman"/>
                <a:cs typeface="Times New Roman"/>
              </a:rPr>
              <a:t>	</a:t>
            </a:r>
            <a:endParaRPr lang="bg-BG" dirty="0" smtClean="0">
              <a:latin typeface="Verdana"/>
              <a:ea typeface="Times New Roman"/>
              <a:cs typeface="Times New Roman"/>
            </a:endParaRPr>
          </a:p>
          <a:p>
            <a:pPr algn="just">
              <a:lnSpc>
                <a:spcPct val="115000"/>
              </a:lnSpc>
              <a:spcAft>
                <a:spcPts val="0"/>
              </a:spcAft>
            </a:pPr>
            <a:r>
              <a:rPr lang="bg-BG" sz="4400" b="1" dirty="0" smtClean="0">
                <a:latin typeface="Verdana"/>
                <a:ea typeface="Times New Roman"/>
                <a:cs typeface="Times New Roman"/>
              </a:rPr>
              <a:t>          </a:t>
            </a:r>
          </a:p>
          <a:p>
            <a:pPr algn="just">
              <a:lnSpc>
                <a:spcPct val="115000"/>
              </a:lnSpc>
              <a:spcAft>
                <a:spcPts val="0"/>
              </a:spcAft>
            </a:pPr>
            <a:endParaRPr lang="bg-BG" sz="4400" b="1" dirty="0">
              <a:latin typeface="Verdana"/>
              <a:ea typeface="Times New Roman"/>
              <a:cs typeface="Times New Roman"/>
            </a:endParaRPr>
          </a:p>
          <a:p>
            <a:pPr algn="just">
              <a:lnSpc>
                <a:spcPct val="115000"/>
              </a:lnSpc>
              <a:spcAft>
                <a:spcPts val="0"/>
              </a:spcAft>
            </a:pPr>
            <a:r>
              <a:rPr lang="bg-BG" sz="4400" b="1" dirty="0" smtClean="0">
                <a:latin typeface="Verdana"/>
                <a:ea typeface="Times New Roman"/>
                <a:cs typeface="Times New Roman"/>
              </a:rPr>
              <a:t>          Друга </a:t>
            </a:r>
            <a:r>
              <a:rPr lang="bg-BG" sz="4400" b="1" dirty="0">
                <a:latin typeface="Verdana"/>
                <a:ea typeface="Times New Roman"/>
                <a:cs typeface="Times New Roman"/>
              </a:rPr>
              <a:t>голяма група са случаите на касационно обжалване на решения на районните съдилища по административни дела (по жалби срещу решения на Общински служби „Земеделие" по Закона за собствеността и ползването на земеделските земи и по Закона за възстановяване на собствеността върху земите и горите от горски фонд), както и най-вече по административно-наказателни дела по Закона за административните нарушения и наказания (по жалби срещу наказателни постановления, издавани по Закона за движение по пътищата, по Кодекса на труда, по Закона за защита на </a:t>
            </a:r>
            <a:r>
              <a:rPr lang="bg-BG" sz="4400" b="1" dirty="0" smtClean="0">
                <a:latin typeface="Verdana"/>
                <a:ea typeface="Times New Roman"/>
                <a:cs typeface="Times New Roman"/>
              </a:rPr>
              <a:t>потребителите и </a:t>
            </a:r>
            <a:r>
              <a:rPr lang="bg-BG" sz="4400" b="1" dirty="0">
                <a:latin typeface="Verdana"/>
                <a:ea typeface="Times New Roman"/>
                <a:cs typeface="Times New Roman"/>
              </a:rPr>
              <a:t>др.).</a:t>
            </a:r>
            <a:endParaRPr lang="bg-BG" sz="4400" b="1" dirty="0">
              <a:ea typeface="Calibri"/>
              <a:cs typeface="Times New Roman"/>
            </a:endParaRPr>
          </a:p>
          <a:p>
            <a:pPr indent="449580" algn="just">
              <a:lnSpc>
                <a:spcPct val="115000"/>
              </a:lnSpc>
              <a:spcAft>
                <a:spcPts val="0"/>
              </a:spcAft>
            </a:pPr>
            <a:r>
              <a:rPr lang="bg-BG" sz="4400" b="1" dirty="0">
                <a:latin typeface="Verdana"/>
                <a:ea typeface="Times New Roman"/>
                <a:cs typeface="Times New Roman"/>
              </a:rPr>
              <a:t>След връчването на съобщението за изготвеното решение от Районния съд, започва да тече 14-дневен срок, в който страните по делото (административно-наказаният нарушител и наказващият орган, респективно жалбоподателят пред районния съд и административния орган, издал акта) могат да упражнят правото си на жалба. И в тези случаи са приложими правилата за упражняване на правото на жалба, изложени по-горе.</a:t>
            </a:r>
            <a:endParaRPr lang="bg-BG" sz="4400" b="1" dirty="0">
              <a:ea typeface="Calibri"/>
              <a:cs typeface="Times New Roman"/>
            </a:endParaRPr>
          </a:p>
          <a:p>
            <a:pPr indent="449580" algn="just">
              <a:lnSpc>
                <a:spcPct val="115000"/>
              </a:lnSpc>
              <a:spcAft>
                <a:spcPts val="0"/>
              </a:spcAft>
            </a:pPr>
            <a:r>
              <a:rPr lang="bg-BG" sz="4400" b="1" dirty="0">
                <a:latin typeface="Verdana"/>
                <a:ea typeface="Times New Roman"/>
                <a:cs typeface="Times New Roman"/>
              </a:rPr>
              <a:t>Касационните основания, т.е. основанията за отмяна на решението на районния съд, на които следва да стане позоваването в касационната жалба са следните:</a:t>
            </a:r>
            <a:endParaRPr lang="bg-BG" sz="4400" b="1" dirty="0">
              <a:ea typeface="Calibri"/>
              <a:cs typeface="Times New Roman"/>
            </a:endParaRPr>
          </a:p>
          <a:p>
            <a:pPr indent="449580" algn="just">
              <a:lnSpc>
                <a:spcPct val="115000"/>
              </a:lnSpc>
              <a:spcAft>
                <a:spcPts val="0"/>
              </a:spcAft>
            </a:pPr>
            <a:r>
              <a:rPr lang="bg-BG" sz="4400" b="1" dirty="0">
                <a:latin typeface="Verdana"/>
                <a:ea typeface="Times New Roman"/>
                <a:cs typeface="Times New Roman"/>
              </a:rPr>
              <a:t>1. когато е нарушен законът, т.е.  определена  материално-правна норма (например е санкциониран водач на МПС с глоба, която не е предвидена от съответната санкционна норма);</a:t>
            </a:r>
            <a:endParaRPr lang="bg-BG" sz="4400" b="1" dirty="0">
              <a:ea typeface="Calibri"/>
              <a:cs typeface="Times New Roman"/>
            </a:endParaRPr>
          </a:p>
          <a:p>
            <a:pPr indent="449580" algn="just">
              <a:lnSpc>
                <a:spcPct val="115000"/>
              </a:lnSpc>
              <a:spcAft>
                <a:spcPts val="0"/>
              </a:spcAft>
            </a:pPr>
            <a:r>
              <a:rPr lang="bg-BG" sz="4400" b="1" dirty="0">
                <a:latin typeface="Verdana"/>
                <a:ea typeface="Times New Roman"/>
                <a:cs typeface="Times New Roman"/>
              </a:rPr>
              <a:t>2. когато е допуснато съществено нарушение на процесуалните правила (например даден е ход на делото,  когато е установено с писмени доказателства, че страната и нейният пълномощник – адвокат не са могли да присъстват);</a:t>
            </a:r>
            <a:endParaRPr lang="bg-BG" sz="4400" b="1" dirty="0">
              <a:ea typeface="Calibri"/>
              <a:cs typeface="Times New Roman"/>
            </a:endParaRPr>
          </a:p>
          <a:p>
            <a:pPr indent="449580" algn="just">
              <a:lnSpc>
                <a:spcPct val="115000"/>
              </a:lnSpc>
              <a:spcAft>
                <a:spcPts val="0"/>
              </a:spcAft>
            </a:pPr>
            <a:r>
              <a:rPr lang="bg-BG" sz="4400" b="1" dirty="0">
                <a:latin typeface="Verdana"/>
                <a:ea typeface="Times New Roman"/>
                <a:cs typeface="Times New Roman"/>
              </a:rPr>
              <a:t>3. когато наложеното наказание е явно </a:t>
            </a:r>
            <a:r>
              <a:rPr lang="bg-BG" sz="4400" b="1" dirty="0" smtClean="0">
                <a:latin typeface="Verdana"/>
                <a:ea typeface="Times New Roman"/>
                <a:cs typeface="Times New Roman"/>
              </a:rPr>
              <a:t>несправедливо</a:t>
            </a:r>
            <a:endParaRPr lang="bg-BG" sz="4400" b="1" dirty="0">
              <a:ea typeface="Calibri"/>
              <a:cs typeface="Times New Roman"/>
            </a:endParaRPr>
          </a:p>
        </p:txBody>
      </p:sp>
      <p:sp>
        <p:nvSpPr>
          <p:cNvPr id="2" name="Заглавие 1"/>
          <p:cNvSpPr>
            <a:spLocks noGrp="1"/>
          </p:cNvSpPr>
          <p:nvPr>
            <p:ph type="title"/>
          </p:nvPr>
        </p:nvSpPr>
        <p:spPr>
          <a:xfrm>
            <a:off x="539552" y="274638"/>
            <a:ext cx="8147248" cy="886110"/>
          </a:xfrm>
        </p:spPr>
        <p:txBody>
          <a:bodyPr>
            <a:normAutofit/>
          </a:bodyPr>
          <a:lstStyle/>
          <a:p>
            <a:r>
              <a:rPr lang="bg-BG" sz="1200" b="1" dirty="0">
                <a:solidFill>
                  <a:schemeClr val="tx2"/>
                </a:solidFill>
                <a:latin typeface="Verdana"/>
                <a:ea typeface="Times New Roman"/>
                <a:cs typeface="Times New Roman"/>
              </a:rPr>
              <a:t>КАСАЦИОННО ПРОИЗВОДСТВО ПРЕД АДМИНИСТРАТИВНИЯ СЪД ПО ЖАЛБИ СРЕЩУ РЕШЕНИЯ НА РАЙОННИТЕ СЪДИЛИЩА</a:t>
            </a:r>
            <a:r>
              <a:rPr lang="bg-BG" sz="1200" b="1" dirty="0">
                <a:solidFill>
                  <a:schemeClr val="tx2"/>
                </a:solidFill>
                <a:ea typeface="Calibri"/>
                <a:cs typeface="Times New Roman"/>
              </a:rPr>
              <a:t/>
            </a:r>
            <a:br>
              <a:rPr lang="bg-BG" sz="1200" b="1" dirty="0">
                <a:solidFill>
                  <a:schemeClr val="tx2"/>
                </a:solidFill>
                <a:ea typeface="Calibri"/>
                <a:cs typeface="Times New Roman"/>
              </a:rPr>
            </a:br>
            <a:endParaRPr lang="bg-BG" sz="1200" b="1" dirty="0">
              <a:solidFill>
                <a:schemeClr val="tx2"/>
              </a:solidFill>
            </a:endParaRPr>
          </a:p>
        </p:txBody>
      </p:sp>
    </p:spTree>
    <p:extLst>
      <p:ext uri="{BB962C8B-B14F-4D97-AF65-F5344CB8AC3E}">
        <p14:creationId xmlns:p14="http://schemas.microsoft.com/office/powerpoint/2010/main" val="2841522829"/>
      </p:ext>
    </p:extLst>
  </p:cSld>
  <p:clrMapOvr>
    <a:masterClrMapping/>
  </p:clrMapOvr>
  <p:transition spd="slow" advClick="0" advTm="69549">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683568" y="2132856"/>
            <a:ext cx="8003232" cy="3993308"/>
          </a:xfrm>
        </p:spPr>
        <p:txBody>
          <a:bodyPr>
            <a:normAutofit fontScale="92500" lnSpcReduction="20000"/>
          </a:bodyPr>
          <a:lstStyle/>
          <a:p>
            <a:pPr indent="449580" algn="just">
              <a:lnSpc>
                <a:spcPct val="115000"/>
              </a:lnSpc>
              <a:spcAft>
                <a:spcPts val="0"/>
              </a:spcAft>
            </a:pPr>
            <a:endParaRPr lang="bg-BG" sz="1100" b="1" dirty="0" smtClean="0">
              <a:latin typeface="Verdana" panose="020B0604030504040204" pitchFamily="34" charset="0"/>
              <a:ea typeface="Verdana" panose="020B0604030504040204" pitchFamily="34" charset="0"/>
              <a:cs typeface="Times New Roman"/>
            </a:endParaRPr>
          </a:p>
          <a:p>
            <a:pPr lvl="0" indent="449580" algn="just">
              <a:lnSpc>
                <a:spcPct val="115000"/>
              </a:lnSpc>
              <a:buClr>
                <a:srgbClr val="31B6FD"/>
              </a:buClr>
            </a:pPr>
            <a:r>
              <a:rPr lang="bg-BG" sz="1200" b="1" dirty="0">
                <a:solidFill>
                  <a:srgbClr val="073E87"/>
                </a:solidFill>
                <a:latin typeface="Verdana"/>
                <a:ea typeface="Times New Roman"/>
                <a:cs typeface="Times New Roman"/>
              </a:rPr>
              <a:t>В производството пред касационната инстанция (</a:t>
            </a:r>
            <a:r>
              <a:rPr lang="bg-BG" sz="1200" b="1" dirty="0" smtClean="0">
                <a:solidFill>
                  <a:srgbClr val="073E87"/>
                </a:solidFill>
                <a:latin typeface="Verdana"/>
                <a:ea typeface="Times New Roman"/>
                <a:cs typeface="Times New Roman"/>
              </a:rPr>
              <a:t>Административния </a:t>
            </a:r>
            <a:r>
              <a:rPr lang="bg-BG" sz="1200" b="1" dirty="0">
                <a:solidFill>
                  <a:srgbClr val="073E87"/>
                </a:solidFill>
                <a:latin typeface="Verdana"/>
                <a:ea typeface="Times New Roman"/>
                <a:cs typeface="Times New Roman"/>
              </a:rPr>
              <a:t>съд) не могат да се представят други доказателства освен писмените и то свързани с наведените в касационната жалба касационни основания или с други думи с даденото доказателство, което се представя в процеса не може да се доказва друго, освен това което е поддържано в жалбата като касационно основание (например не може да се представя документ за заболяване на страната или адвоката, с който да се доказва съществено нарушение на процесуалните правила, ако в жалбата </a:t>
            </a:r>
            <a:r>
              <a:rPr lang="bg-BG" sz="1200" b="1" dirty="0" err="1">
                <a:solidFill>
                  <a:srgbClr val="073E87"/>
                </a:solidFill>
                <a:latin typeface="Verdana"/>
                <a:ea typeface="Times New Roman"/>
                <a:cs typeface="Times New Roman"/>
              </a:rPr>
              <a:t>касаторът</a:t>
            </a:r>
            <a:r>
              <a:rPr lang="bg-BG" sz="1200" b="1" dirty="0">
                <a:solidFill>
                  <a:srgbClr val="073E87"/>
                </a:solidFill>
                <a:latin typeface="Verdana"/>
                <a:ea typeface="Times New Roman"/>
                <a:cs typeface="Times New Roman"/>
              </a:rPr>
              <a:t> е поддържал само наличието на нарушение на материалния закон).</a:t>
            </a:r>
            <a:endParaRPr lang="bg-BG" sz="1200" b="1" dirty="0">
              <a:solidFill>
                <a:srgbClr val="073E87"/>
              </a:solidFill>
              <a:ea typeface="Calibri"/>
              <a:cs typeface="Times New Roman"/>
            </a:endParaRPr>
          </a:p>
          <a:p>
            <a:pPr indent="449580" algn="just">
              <a:lnSpc>
                <a:spcPct val="115000"/>
              </a:lnSpc>
              <a:spcAft>
                <a:spcPts val="0"/>
              </a:spcAft>
            </a:pPr>
            <a:r>
              <a:rPr lang="bg-BG" sz="1200" b="1" dirty="0" smtClean="0">
                <a:latin typeface="Verdana" panose="020B0604030504040204" pitchFamily="34" charset="0"/>
                <a:ea typeface="Verdana" panose="020B0604030504040204" pitchFamily="34" charset="0"/>
                <a:cs typeface="Times New Roman"/>
              </a:rPr>
              <a:t>Ако </a:t>
            </a:r>
            <a:r>
              <a:rPr lang="bg-BG" sz="1200" b="1" dirty="0">
                <a:latin typeface="Verdana" panose="020B0604030504040204" pitchFamily="34" charset="0"/>
                <a:ea typeface="Verdana" panose="020B0604030504040204" pitchFamily="34" charset="0"/>
                <a:cs typeface="Times New Roman"/>
              </a:rPr>
              <a:t>съдът намери някое от поддържаните касационни основания за основателно, то правомощията му са както описаните по-горе в касационното производство пред ВАС:</a:t>
            </a:r>
          </a:p>
          <a:p>
            <a:pPr indent="449580" algn="just">
              <a:lnSpc>
                <a:spcPct val="115000"/>
              </a:lnSpc>
              <a:spcAft>
                <a:spcPts val="0"/>
              </a:spcAft>
            </a:pPr>
            <a:r>
              <a:rPr lang="bg-BG" sz="1200" b="1" dirty="0">
                <a:latin typeface="Verdana" panose="020B0604030504040204" pitchFamily="34" charset="0"/>
                <a:ea typeface="Verdana" panose="020B0604030504040204" pitchFamily="34" charset="0"/>
                <a:cs typeface="Times New Roman"/>
              </a:rPr>
              <a:t>- оставяне в сила на обжалваното решение;</a:t>
            </a:r>
          </a:p>
          <a:p>
            <a:pPr indent="449580" algn="just">
              <a:lnSpc>
                <a:spcPct val="115000"/>
              </a:lnSpc>
              <a:spcAft>
                <a:spcPts val="0"/>
              </a:spcAft>
            </a:pPr>
            <a:r>
              <a:rPr lang="bg-BG" sz="1200" b="1" dirty="0">
                <a:latin typeface="Verdana" panose="020B0604030504040204" pitchFamily="34" charset="0"/>
                <a:ea typeface="Verdana" panose="020B0604030504040204" pitchFamily="34" charset="0"/>
                <a:cs typeface="Times New Roman"/>
              </a:rPr>
              <a:t>- отмяна на решението изцяло или в определена част;</a:t>
            </a:r>
          </a:p>
          <a:p>
            <a:pPr indent="449580" algn="just">
              <a:lnSpc>
                <a:spcPct val="115000"/>
              </a:lnSpc>
              <a:spcAft>
                <a:spcPts val="0"/>
              </a:spcAft>
            </a:pPr>
            <a:r>
              <a:rPr lang="bg-BG" sz="1200" b="1" dirty="0">
                <a:latin typeface="Verdana" panose="020B0604030504040204" pitchFamily="34" charset="0"/>
                <a:ea typeface="Verdana" panose="020B0604030504040204" pitchFamily="34" charset="0"/>
                <a:cs typeface="Times New Roman"/>
              </a:rPr>
              <a:t>- обезсилване на решението и връщане за ново разглеждане от друг състав  на  Районния  съд,  когато  се установи  съществено нарушение на </a:t>
            </a:r>
            <a:r>
              <a:rPr lang="bg-BG" sz="1200" b="1" dirty="0" err="1">
                <a:latin typeface="Verdana" panose="020B0604030504040204" pitchFamily="34" charset="0"/>
                <a:ea typeface="Verdana" panose="020B0604030504040204" pitchFamily="34" charset="0"/>
                <a:cs typeface="Times New Roman"/>
              </a:rPr>
              <a:t>съдопроизводствените</a:t>
            </a:r>
            <a:r>
              <a:rPr lang="bg-BG" sz="1200" b="1" dirty="0">
                <a:latin typeface="Verdana" panose="020B0604030504040204" pitchFamily="34" charset="0"/>
                <a:ea typeface="Verdana" panose="020B0604030504040204" pitchFamily="34" charset="0"/>
                <a:cs typeface="Times New Roman"/>
              </a:rPr>
              <a:t> (процесуалните) правила и когато трябва  да  се установят факти,  за  които  събирането  на  писмени доказателства  не  е достатъчно,  т.е.  назначаване  на  експертиза  и изслушването на свидетели.</a:t>
            </a:r>
          </a:p>
          <a:p>
            <a:pPr indent="449580" algn="just">
              <a:lnSpc>
                <a:spcPct val="115000"/>
              </a:lnSpc>
              <a:spcAft>
                <a:spcPts val="0"/>
              </a:spcAft>
            </a:pPr>
            <a:r>
              <a:rPr lang="bg-BG" sz="1200" b="1" dirty="0">
                <a:latin typeface="Verdana" panose="020B0604030504040204" pitchFamily="34" charset="0"/>
                <a:ea typeface="Verdana" panose="020B0604030504040204" pitchFamily="34" charset="0"/>
                <a:cs typeface="Times New Roman"/>
              </a:rPr>
              <a:t>Решението на Административния съд е окончателно и не може да се обжалва.</a:t>
            </a:r>
          </a:p>
          <a:p>
            <a:pPr indent="449580" algn="just">
              <a:lnSpc>
                <a:spcPct val="115000"/>
              </a:lnSpc>
              <a:spcAft>
                <a:spcPts val="0"/>
              </a:spcAft>
            </a:pPr>
            <a:r>
              <a:rPr lang="bg-BG" sz="1200" b="1" dirty="0">
                <a:latin typeface="Verdana" panose="020B0604030504040204" pitchFamily="34" charset="0"/>
                <a:ea typeface="Verdana" panose="020B0604030504040204" pitchFamily="34" charset="0"/>
                <a:cs typeface="Times New Roman"/>
              </a:rPr>
              <a:t>Срокът за произнасяне по делото е 30-дневен от заседанието, в което делото е излязло за решаване, който срок е инструктивен.</a:t>
            </a:r>
          </a:p>
          <a:p>
            <a:pPr indent="0" algn="just">
              <a:lnSpc>
                <a:spcPct val="115000"/>
              </a:lnSpc>
              <a:spcAft>
                <a:spcPts val="0"/>
              </a:spcAft>
              <a:buNone/>
            </a:pPr>
            <a:r>
              <a:rPr lang="bg-BG" sz="1300" b="1" dirty="0">
                <a:latin typeface="Verdana" panose="020B0604030504040204" pitchFamily="34" charset="0"/>
                <a:ea typeface="Verdana" panose="020B0604030504040204" pitchFamily="34" charset="0"/>
                <a:cs typeface="Times New Roman"/>
              </a:rPr>
              <a:t> </a:t>
            </a:r>
          </a:p>
          <a:p>
            <a:endParaRPr lang="bg-BG" dirty="0"/>
          </a:p>
        </p:txBody>
      </p:sp>
      <p:sp>
        <p:nvSpPr>
          <p:cNvPr id="2" name="Заглавие 1"/>
          <p:cNvSpPr>
            <a:spLocks noGrp="1"/>
          </p:cNvSpPr>
          <p:nvPr>
            <p:ph type="title"/>
          </p:nvPr>
        </p:nvSpPr>
        <p:spPr>
          <a:xfrm>
            <a:off x="539552" y="274638"/>
            <a:ext cx="8147248" cy="886110"/>
          </a:xfrm>
        </p:spPr>
        <p:txBody>
          <a:bodyPr>
            <a:normAutofit/>
          </a:bodyPr>
          <a:lstStyle/>
          <a:p>
            <a:r>
              <a:rPr lang="bg-BG" sz="1200" b="1" dirty="0">
                <a:solidFill>
                  <a:schemeClr val="tx2"/>
                </a:solidFill>
                <a:latin typeface="Verdana"/>
                <a:ea typeface="Times New Roman"/>
                <a:cs typeface="Times New Roman"/>
              </a:rPr>
              <a:t>КАСАЦИОННО ПРОИЗВОДСТВО ПРЕД АДМИНИСТРАТИВНИЯ СЪД ПО ЖАЛБИ СРЕЩУ РЕШЕНИЯ НА РАЙОННИТЕ СЪДИЛИЩА</a:t>
            </a:r>
            <a:r>
              <a:rPr lang="bg-BG" sz="1200" b="1" dirty="0">
                <a:solidFill>
                  <a:schemeClr val="tx2"/>
                </a:solidFill>
                <a:ea typeface="Calibri"/>
                <a:cs typeface="Times New Roman"/>
              </a:rPr>
              <a:t/>
            </a:r>
            <a:br>
              <a:rPr lang="bg-BG" sz="1200" b="1" dirty="0">
                <a:solidFill>
                  <a:schemeClr val="tx2"/>
                </a:solidFill>
                <a:ea typeface="Calibri"/>
                <a:cs typeface="Times New Roman"/>
              </a:rPr>
            </a:br>
            <a:endParaRPr lang="bg-BG" sz="1200" b="1" dirty="0">
              <a:solidFill>
                <a:schemeClr val="tx2"/>
              </a:solidFill>
            </a:endParaRPr>
          </a:p>
        </p:txBody>
      </p:sp>
    </p:spTree>
    <p:extLst>
      <p:ext uri="{BB962C8B-B14F-4D97-AF65-F5344CB8AC3E}">
        <p14:creationId xmlns:p14="http://schemas.microsoft.com/office/powerpoint/2010/main" val="2841522829"/>
      </p:ext>
    </p:extLst>
  </p:cSld>
  <p:clrMapOvr>
    <a:masterClrMapping/>
  </p:clrMapOvr>
  <p:transition spd="slow" advClick="0" advTm="62738">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Контейнер за съдържание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45271" y="2674938"/>
            <a:ext cx="6061395" cy="3451225"/>
          </a:xfrm>
        </p:spPr>
      </p:pic>
      <p:sp>
        <p:nvSpPr>
          <p:cNvPr id="3" name="Заглавие 2"/>
          <p:cNvSpPr>
            <a:spLocks noGrp="1"/>
          </p:cNvSpPr>
          <p:nvPr>
            <p:ph type="title"/>
          </p:nvPr>
        </p:nvSpPr>
        <p:spPr/>
        <p:txBody>
          <a:bodyPr>
            <a:normAutofit/>
          </a:bodyPr>
          <a:lstStyle/>
          <a:p>
            <a:r>
              <a:rPr lang="bg-BG" sz="1100" b="1" dirty="0" smtClean="0">
                <a:solidFill>
                  <a:schemeClr val="tx2"/>
                </a:solidFill>
                <a:latin typeface="Verdana" panose="020B0604030504040204" pitchFamily="34" charset="0"/>
                <a:ea typeface="Verdana" panose="020B0604030504040204" pitchFamily="34" charset="0"/>
              </a:rPr>
              <a:t>Работно посещение в последния месец на годината на съдия  </a:t>
            </a:r>
            <a:r>
              <a:rPr lang="ru-RU" sz="1100" b="1" dirty="0">
                <a:solidFill>
                  <a:schemeClr val="tx2"/>
                </a:solidFill>
                <a:latin typeface="Verdana" panose="020B0604030504040204" pitchFamily="34" charset="0"/>
                <a:ea typeface="Verdana" panose="020B0604030504040204" pitchFamily="34" charset="0"/>
              </a:rPr>
              <a:t>Петра </a:t>
            </a:r>
            <a:r>
              <a:rPr lang="ru-RU" sz="1100" b="1" dirty="0" err="1" smtClean="0">
                <a:solidFill>
                  <a:schemeClr val="tx2"/>
                </a:solidFill>
                <a:latin typeface="Verdana" panose="020B0604030504040204" pitchFamily="34" charset="0"/>
                <a:ea typeface="Verdana" panose="020B0604030504040204" pitchFamily="34" charset="0"/>
              </a:rPr>
              <a:t>Пеер</a:t>
            </a:r>
            <a:r>
              <a:rPr lang="ru-RU" sz="1100" b="1" dirty="0" smtClean="0">
                <a:solidFill>
                  <a:schemeClr val="tx2"/>
                </a:solidFill>
                <a:latin typeface="Verdana" panose="020B0604030504040204" pitchFamily="34" charset="0"/>
                <a:ea typeface="Verdana" panose="020B0604030504040204" pitchFamily="34" charset="0"/>
              </a:rPr>
              <a:t>  </a:t>
            </a:r>
            <a:r>
              <a:rPr lang="ru-RU" sz="1100" b="1" dirty="0">
                <a:solidFill>
                  <a:schemeClr val="tx2"/>
                </a:solidFill>
                <a:latin typeface="Verdana" panose="020B0604030504040204" pitchFamily="34" charset="0"/>
                <a:ea typeface="Verdana" panose="020B0604030504040204" pitchFamily="34" charset="0"/>
              </a:rPr>
              <a:t>от </a:t>
            </a:r>
            <a:r>
              <a:rPr lang="ru-RU" sz="1100" b="1" dirty="0" err="1">
                <a:solidFill>
                  <a:schemeClr val="tx2"/>
                </a:solidFill>
                <a:latin typeface="Verdana" panose="020B0604030504040204" pitchFamily="34" charset="0"/>
                <a:ea typeface="Verdana" panose="020B0604030504040204" pitchFamily="34" charset="0"/>
              </a:rPr>
              <a:t>Районния</a:t>
            </a:r>
            <a:r>
              <a:rPr lang="ru-RU" sz="1100" b="1" dirty="0">
                <a:solidFill>
                  <a:schemeClr val="tx2"/>
                </a:solidFill>
                <a:latin typeface="Verdana" panose="020B0604030504040204" pitchFamily="34" charset="0"/>
                <a:ea typeface="Verdana" panose="020B0604030504040204" pitchFamily="34" charset="0"/>
              </a:rPr>
              <a:t> </a:t>
            </a:r>
            <a:r>
              <a:rPr lang="ru-RU" sz="1100" b="1" dirty="0" err="1">
                <a:solidFill>
                  <a:schemeClr val="tx2"/>
                </a:solidFill>
                <a:latin typeface="Verdana" panose="020B0604030504040204" pitchFamily="34" charset="0"/>
                <a:ea typeface="Verdana" panose="020B0604030504040204" pitchFamily="34" charset="0"/>
              </a:rPr>
              <a:t>съд</a:t>
            </a:r>
            <a:r>
              <a:rPr lang="ru-RU" sz="1100" b="1" dirty="0">
                <a:solidFill>
                  <a:schemeClr val="tx2"/>
                </a:solidFill>
                <a:latin typeface="Verdana" panose="020B0604030504040204" pitchFamily="34" charset="0"/>
                <a:ea typeface="Verdana" panose="020B0604030504040204" pitchFamily="34" charset="0"/>
              </a:rPr>
              <a:t> в град Винер </a:t>
            </a:r>
            <a:r>
              <a:rPr lang="ru-RU" sz="1100" b="1" dirty="0" err="1">
                <a:solidFill>
                  <a:schemeClr val="tx2"/>
                </a:solidFill>
                <a:latin typeface="Verdana" panose="020B0604030504040204" pitchFamily="34" charset="0"/>
                <a:ea typeface="Verdana" panose="020B0604030504040204" pitchFamily="34" charset="0"/>
              </a:rPr>
              <a:t>Нойщат</a:t>
            </a:r>
            <a:r>
              <a:rPr lang="ru-RU" sz="1100" b="1" dirty="0">
                <a:solidFill>
                  <a:schemeClr val="tx2"/>
                </a:solidFill>
                <a:latin typeface="Verdana" panose="020B0604030504040204" pitchFamily="34" charset="0"/>
                <a:ea typeface="Verdana" panose="020B0604030504040204" pitchFamily="34" charset="0"/>
              </a:rPr>
              <a:t>, Австрия</a:t>
            </a:r>
            <a:endParaRPr lang="bg-BG" sz="1100" b="1"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32105261"/>
      </p:ext>
    </p:extLst>
  </p:cSld>
  <p:clrMapOvr>
    <a:masterClrMapping/>
  </p:clrMapOvr>
  <p:transition spd="slow" advTm="19101">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ctrTitle"/>
          </p:nvPr>
        </p:nvSpPr>
        <p:spPr>
          <a:xfrm>
            <a:off x="395536" y="548681"/>
            <a:ext cx="8062664" cy="1512168"/>
          </a:xfrm>
        </p:spPr>
        <p:txBody>
          <a:bodyPr>
            <a:normAutofit/>
          </a:bodyPr>
          <a:lstStyle/>
          <a:p>
            <a:pPr>
              <a:lnSpc>
                <a:spcPct val="115000"/>
              </a:lnSpc>
              <a:spcAft>
                <a:spcPts val="0"/>
              </a:spcAft>
            </a:pPr>
            <a:r>
              <a:rPr lang="bg-BG" sz="1400" b="1" dirty="0">
                <a:solidFill>
                  <a:schemeClr val="tx2"/>
                </a:solidFill>
                <a:latin typeface="Verdana"/>
                <a:ea typeface="Times New Roman"/>
                <a:cs typeface="Times New Roman"/>
              </a:rPr>
              <a:t>КАКВО ТРЯБВА ДА ЗНАЕМ ЗА ДЕЙНОСТТА НА АДМИНИСТРАТИВЕН СЪД - ПЛОВДИВ</a:t>
            </a:r>
            <a:r>
              <a:rPr lang="bg-BG" sz="1400" dirty="0">
                <a:solidFill>
                  <a:schemeClr val="tx2"/>
                </a:solidFill>
                <a:ea typeface="Calibri"/>
                <a:cs typeface="Times New Roman"/>
              </a:rPr>
              <a:t/>
            </a:r>
            <a:br>
              <a:rPr lang="bg-BG" sz="1400" dirty="0">
                <a:solidFill>
                  <a:schemeClr val="tx2"/>
                </a:solidFill>
                <a:ea typeface="Calibri"/>
                <a:cs typeface="Times New Roman"/>
              </a:rPr>
            </a:br>
            <a:endParaRPr lang="bg-BG" sz="1400" dirty="0">
              <a:solidFill>
                <a:schemeClr val="tx2"/>
              </a:solidFill>
            </a:endParaRPr>
          </a:p>
        </p:txBody>
      </p:sp>
      <p:sp>
        <p:nvSpPr>
          <p:cNvPr id="3" name="Подзаглавие 2"/>
          <p:cNvSpPr>
            <a:spLocks noGrp="1"/>
          </p:cNvSpPr>
          <p:nvPr>
            <p:ph type="subTitle" idx="1"/>
          </p:nvPr>
        </p:nvSpPr>
        <p:spPr>
          <a:xfrm>
            <a:off x="1115616" y="2348880"/>
            <a:ext cx="6544816" cy="2808312"/>
          </a:xfrm>
        </p:spPr>
        <p:txBody>
          <a:bodyPr>
            <a:normAutofit/>
          </a:bodyPr>
          <a:lstStyle/>
          <a:p>
            <a:pPr algn="l"/>
            <a:endParaRPr lang="bg-BG" sz="1400" b="1" dirty="0" smtClean="0">
              <a:solidFill>
                <a:srgbClr val="073E87"/>
              </a:solidFill>
              <a:latin typeface="Verdana"/>
              <a:ea typeface="Times New Roman"/>
              <a:cs typeface="Times New Roman"/>
            </a:endParaRPr>
          </a:p>
          <a:p>
            <a:pPr algn="l"/>
            <a:endParaRPr lang="bg-BG" sz="1400" b="1" dirty="0">
              <a:solidFill>
                <a:srgbClr val="073E87"/>
              </a:solidFill>
              <a:latin typeface="Verdana"/>
              <a:ea typeface="Times New Roman"/>
              <a:cs typeface="Times New Roman"/>
            </a:endParaRPr>
          </a:p>
          <a:p>
            <a:pPr algn="l"/>
            <a:r>
              <a:rPr lang="bg-BG" sz="1400" b="1" dirty="0" smtClean="0">
                <a:solidFill>
                  <a:srgbClr val="073E87"/>
                </a:solidFill>
                <a:latin typeface="Verdana"/>
                <a:ea typeface="Times New Roman"/>
                <a:cs typeface="Times New Roman"/>
              </a:rPr>
              <a:t>І.ПРАВОМОЩИЯ</a:t>
            </a:r>
            <a:r>
              <a:rPr lang="bg-BG" sz="1400" dirty="0">
                <a:solidFill>
                  <a:srgbClr val="073E87"/>
                </a:solidFill>
                <a:ea typeface="Calibri"/>
                <a:cs typeface="Times New Roman"/>
              </a:rPr>
              <a:t/>
            </a:r>
            <a:br>
              <a:rPr lang="bg-BG" sz="1400" dirty="0">
                <a:solidFill>
                  <a:srgbClr val="073E87"/>
                </a:solidFill>
                <a:ea typeface="Calibri"/>
                <a:cs typeface="Times New Roman"/>
              </a:rPr>
            </a:br>
            <a:endParaRPr lang="bg-BG" sz="1400" b="1" dirty="0">
              <a:solidFill>
                <a:schemeClr val="tx2"/>
              </a:solidFill>
              <a:latin typeface="Verdana"/>
              <a:ea typeface="Times New Roman"/>
              <a:cs typeface="Times New Roman"/>
            </a:endParaRPr>
          </a:p>
          <a:p>
            <a:pPr algn="just"/>
            <a:r>
              <a:rPr lang="bg-BG" sz="1100" b="1" dirty="0" smtClean="0">
                <a:solidFill>
                  <a:schemeClr val="tx2"/>
                </a:solidFill>
                <a:latin typeface="Verdana"/>
                <a:ea typeface="Times New Roman"/>
                <a:cs typeface="Times New Roman"/>
              </a:rPr>
              <a:t>Съдебната </a:t>
            </a:r>
            <a:r>
              <a:rPr lang="bg-BG" sz="1100" b="1" dirty="0">
                <a:solidFill>
                  <a:schemeClr val="tx2"/>
                </a:solidFill>
                <a:latin typeface="Verdana"/>
                <a:ea typeface="Times New Roman"/>
                <a:cs typeface="Times New Roman"/>
              </a:rPr>
              <a:t>власт защитава правата и законните интереси на гражданите, юридическите лица и държавата. Гражданите и юридическите лица могат да обжалват всички административни актове, които ги засягат освен изрично посочените със </a:t>
            </a:r>
            <a:r>
              <a:rPr lang="bg-BG" sz="1100" b="1" dirty="0" smtClean="0">
                <a:solidFill>
                  <a:schemeClr val="tx2"/>
                </a:solidFill>
                <a:latin typeface="Verdana"/>
                <a:ea typeface="Times New Roman"/>
                <a:cs typeface="Times New Roman"/>
              </a:rPr>
              <a:t>закон.</a:t>
            </a:r>
            <a:r>
              <a:rPr lang="en-US" sz="1100" b="1" dirty="0" smtClean="0">
                <a:solidFill>
                  <a:schemeClr val="tx2"/>
                </a:solidFill>
                <a:latin typeface="Verdana"/>
                <a:ea typeface="Times New Roman"/>
                <a:cs typeface="Times New Roman"/>
              </a:rPr>
              <a:t> </a:t>
            </a:r>
            <a:r>
              <a:rPr lang="bg-BG" sz="1100" b="1" dirty="0" smtClean="0">
                <a:solidFill>
                  <a:schemeClr val="tx2"/>
                </a:solidFill>
                <a:latin typeface="Verdana"/>
                <a:ea typeface="Times New Roman"/>
                <a:cs typeface="Times New Roman"/>
              </a:rPr>
              <a:t>Административните </a:t>
            </a:r>
            <a:r>
              <a:rPr lang="bg-BG" sz="1100" b="1" dirty="0">
                <a:solidFill>
                  <a:schemeClr val="tx2"/>
                </a:solidFill>
                <a:latin typeface="Verdana"/>
                <a:ea typeface="Times New Roman"/>
                <a:cs typeface="Times New Roman"/>
              </a:rPr>
              <a:t>съдилища осъществяват контрол за законност на актове и действия на административните органи</a:t>
            </a:r>
            <a:r>
              <a:rPr lang="bg-BG" sz="1100" b="1" dirty="0" smtClean="0">
                <a:solidFill>
                  <a:schemeClr val="tx2"/>
                </a:solidFill>
                <a:latin typeface="Verdana"/>
                <a:ea typeface="Times New Roman"/>
                <a:cs typeface="Times New Roman"/>
              </a:rPr>
              <a:t>.</a:t>
            </a:r>
            <a:endParaRPr lang="en-US" sz="1100" b="1" dirty="0" smtClean="0">
              <a:solidFill>
                <a:schemeClr val="tx2"/>
              </a:solidFill>
              <a:latin typeface="Verdana"/>
              <a:ea typeface="Times New Roman"/>
              <a:cs typeface="Times New Roman"/>
            </a:endParaRPr>
          </a:p>
          <a:p>
            <a:pPr algn="just"/>
            <a:r>
              <a:rPr lang="bg-BG" dirty="0">
                <a:ea typeface="Calibri"/>
                <a:cs typeface="Times New Roman"/>
              </a:rPr>
              <a:t/>
            </a:r>
            <a:br>
              <a:rPr lang="bg-BG" dirty="0">
                <a:ea typeface="Calibri"/>
                <a:cs typeface="Times New Roman"/>
              </a:rPr>
            </a:br>
            <a:endParaRPr lang="bg-BG" dirty="0"/>
          </a:p>
        </p:txBody>
      </p:sp>
    </p:spTree>
    <p:extLst>
      <p:ext uri="{BB962C8B-B14F-4D97-AF65-F5344CB8AC3E}">
        <p14:creationId xmlns:p14="http://schemas.microsoft.com/office/powerpoint/2010/main" val="3538537408"/>
      </p:ext>
    </p:extLst>
  </p:cSld>
  <p:clrMapOvr>
    <a:masterClrMapping/>
  </p:clrMapOvr>
  <p:transition spd="slow" advTm="16525">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611560" y="1556792"/>
            <a:ext cx="8157592" cy="4817131"/>
          </a:xfrm>
        </p:spPr>
        <p:txBody>
          <a:bodyPr>
            <a:normAutofit fontScale="25000" lnSpcReduction="20000"/>
          </a:bodyPr>
          <a:lstStyle/>
          <a:p>
            <a:pPr indent="449580" algn="just">
              <a:lnSpc>
                <a:spcPct val="115000"/>
              </a:lnSpc>
              <a:spcAft>
                <a:spcPts val="0"/>
              </a:spcAft>
            </a:pPr>
            <a:r>
              <a:rPr lang="bg-BG" sz="4200" b="1" dirty="0">
                <a:solidFill>
                  <a:schemeClr val="tx1"/>
                </a:solidFill>
                <a:latin typeface="Verdana"/>
                <a:ea typeface="Times New Roman"/>
                <a:cs typeface="Times New Roman"/>
              </a:rPr>
              <a:t>	</a:t>
            </a:r>
            <a:r>
              <a:rPr lang="bg-BG" sz="4200" b="1" dirty="0">
                <a:latin typeface="Verdana"/>
                <a:ea typeface="Times New Roman"/>
                <a:cs typeface="Times New Roman"/>
              </a:rPr>
              <a:t>Съдебното оспорване е съвкупност от строго определени в правните норми последователно развиващи се действия, насочени към оспорване на индивидуални административни актове /ИАА/ пред съд, относно проверка на неговата законосъобразност.</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Индивидуалните административни актове могат да бъдат оспорени изцяло или в отделни техни части.</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Индивидуалните административни актове, издадени от органите на администрацията, се обжалват пред административните съдилища.</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Обжалването се осъществява по реда на чл. 145-178 АПК.</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Делата се разглеждат от административния съд, в района на който е седалището на органа, издал оспорения административен акт.</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Исковете за обезщетения могат да бъдат предявени и пред съда по адреса или седалището на жалбоподателя. </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Участници в производството по обжалване на индивидуални административни актове по съдебен ред са: граждани и организации; други заинтересовани лица; административни органи; прокурорът; административните съдилища и Върховния административен съд. </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Съдебното производство може да започне по инициатива на гражданите и организациите, чиито права, свободи или законни интереси са нарушени или застрашени от административния акт или за които той поражда задължения. </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Прокурорът може да подава протест в случаите по чл. 16 АПК.</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Ответник в съдебното производство е административният орган, издал оспорения акт, като жалбата се подава чрез него. </a:t>
            </a:r>
            <a:endParaRPr lang="bg-BG" sz="4200" b="1" dirty="0">
              <a:ea typeface="Calibri"/>
              <a:cs typeface="Times New Roman"/>
            </a:endParaRPr>
          </a:p>
          <a:p>
            <a:pPr indent="449580" algn="just">
              <a:lnSpc>
                <a:spcPct val="115000"/>
              </a:lnSpc>
              <a:spcAft>
                <a:spcPts val="0"/>
              </a:spcAft>
            </a:pPr>
            <a:r>
              <a:rPr lang="bg-BG" sz="4200" b="1" dirty="0">
                <a:latin typeface="Verdana"/>
                <a:ea typeface="Times New Roman"/>
                <a:cs typeface="Times New Roman"/>
              </a:rPr>
              <a:t>В случаите, когато предмет на обжалване е актът на </a:t>
            </a:r>
            <a:r>
              <a:rPr lang="bg-BG" sz="4200" b="1" dirty="0" err="1">
                <a:latin typeface="Verdana"/>
                <a:ea typeface="Times New Roman"/>
                <a:cs typeface="Times New Roman"/>
              </a:rPr>
              <a:t>по-горестоящия</a:t>
            </a:r>
            <a:r>
              <a:rPr lang="bg-BG" sz="4200" b="1" dirty="0">
                <a:latin typeface="Verdana"/>
                <a:ea typeface="Times New Roman"/>
                <a:cs typeface="Times New Roman"/>
              </a:rPr>
              <a:t> административен орган, ответник в съдебното производство е </a:t>
            </a:r>
            <a:r>
              <a:rPr lang="bg-BG" sz="4200" b="1" dirty="0" err="1">
                <a:latin typeface="Verdana"/>
                <a:ea typeface="Times New Roman"/>
                <a:cs typeface="Times New Roman"/>
              </a:rPr>
              <a:t>горестоящия</a:t>
            </a:r>
            <a:r>
              <a:rPr lang="bg-BG" sz="4200" b="1" dirty="0">
                <a:latin typeface="Verdana"/>
                <a:ea typeface="Times New Roman"/>
                <a:cs typeface="Times New Roman"/>
              </a:rPr>
              <a:t> орган.</a:t>
            </a:r>
            <a:endParaRPr lang="bg-BG" sz="4200" b="1" dirty="0">
              <a:ea typeface="Calibri"/>
              <a:cs typeface="Times New Roman"/>
            </a:endParaRPr>
          </a:p>
          <a:p>
            <a:pPr algn="just"/>
            <a:endParaRPr lang="bg-BG" dirty="0"/>
          </a:p>
        </p:txBody>
      </p:sp>
      <p:sp>
        <p:nvSpPr>
          <p:cNvPr id="2" name="Заглавие 1"/>
          <p:cNvSpPr>
            <a:spLocks noGrp="1"/>
          </p:cNvSpPr>
          <p:nvPr>
            <p:ph type="title"/>
          </p:nvPr>
        </p:nvSpPr>
        <p:spPr/>
        <p:txBody>
          <a:bodyPr>
            <a:normAutofit/>
          </a:bodyPr>
          <a:lstStyle/>
          <a:p>
            <a:r>
              <a:rPr lang="bg-BG" sz="1200" b="1" dirty="0" smtClean="0">
                <a:solidFill>
                  <a:schemeClr val="tx2"/>
                </a:solidFill>
                <a:latin typeface="Verdana"/>
                <a:ea typeface="Times New Roman"/>
                <a:cs typeface="Times New Roman"/>
              </a:rPr>
              <a:t>	    II</a:t>
            </a:r>
            <a:r>
              <a:rPr lang="bg-BG" sz="1200" b="1" dirty="0">
                <a:solidFill>
                  <a:schemeClr val="tx2"/>
                </a:solidFill>
                <a:latin typeface="Verdana"/>
                <a:ea typeface="Times New Roman"/>
                <a:cs typeface="Times New Roman"/>
              </a:rPr>
              <a:t>. СЪДЕБНО ОСПОРВАНЕ</a:t>
            </a:r>
            <a:r>
              <a:rPr lang="bg-BG" sz="1200" dirty="0">
                <a:solidFill>
                  <a:schemeClr val="tx2"/>
                </a:solidFill>
                <a:ea typeface="Calibri"/>
                <a:cs typeface="Times New Roman"/>
              </a:rPr>
              <a:t/>
            </a:r>
            <a:br>
              <a:rPr lang="bg-BG" sz="1200" dirty="0">
                <a:solidFill>
                  <a:schemeClr val="tx2"/>
                </a:solidFill>
                <a:ea typeface="Calibri"/>
                <a:cs typeface="Times New Roman"/>
              </a:rPr>
            </a:br>
            <a:endParaRPr lang="bg-BG" sz="1200" dirty="0">
              <a:solidFill>
                <a:schemeClr val="tx2"/>
              </a:solidFill>
            </a:endParaRPr>
          </a:p>
        </p:txBody>
      </p:sp>
    </p:spTree>
    <p:extLst>
      <p:ext uri="{BB962C8B-B14F-4D97-AF65-F5344CB8AC3E}">
        <p14:creationId xmlns:p14="http://schemas.microsoft.com/office/powerpoint/2010/main" val="1913542243"/>
      </p:ext>
    </p:extLst>
  </p:cSld>
  <p:clrMapOvr>
    <a:masterClrMapping/>
  </p:clrMapOvr>
  <p:transition spd="slow" advClick="0" advTm="73806">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95536" y="1214755"/>
            <a:ext cx="8387275" cy="5886653"/>
          </a:xfrm>
        </p:spPr>
        <p:txBody>
          <a:bodyPr>
            <a:noAutofit/>
          </a:bodyPr>
          <a:lstStyle/>
          <a:p>
            <a:pPr algn="just">
              <a:lnSpc>
                <a:spcPct val="115000"/>
              </a:lnSpc>
              <a:spcAft>
                <a:spcPts val="0"/>
              </a:spcAft>
            </a:pPr>
            <a:r>
              <a:rPr lang="en-US" sz="1000" dirty="0">
                <a:latin typeface="Verdana"/>
                <a:ea typeface="Times New Roman"/>
                <a:cs typeface="Times New Roman"/>
              </a:rPr>
              <a:t> </a:t>
            </a:r>
            <a:r>
              <a:rPr lang="bg-BG" sz="1000" b="1" dirty="0">
                <a:latin typeface="Verdana"/>
                <a:ea typeface="Times New Roman"/>
                <a:cs typeface="Times New Roman"/>
              </a:rPr>
              <a:t>   </a:t>
            </a:r>
            <a:r>
              <a:rPr lang="bg-BG" sz="1000" b="1" dirty="0">
                <a:latin typeface="Verdana" panose="020B0604030504040204" pitchFamily="34" charset="0"/>
                <a:ea typeface="Verdana" panose="020B0604030504040204" pitchFamily="34" charset="0"/>
                <a:cs typeface="Times New Roman"/>
              </a:rPr>
              <a:t>Право да оспорват административният акт имат гражданите и организациите, чийто права, свободи или законни интереси са нарушени или застрашени от акта или за които той поражда задължения. </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Жалбата се подава чрез органа, издал индивидуалния административен акт до съответния административен съд, в района на който е седалището на органа, издал оспорения акт.</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Подаването може да стане в регистратурата на административния орган. Може и по пощата, като спазването на срока за оспорване е според момента на постъпването в пощата. </a:t>
            </a:r>
          </a:p>
          <a:p>
            <a:pPr algn="just">
              <a:lnSpc>
                <a:spcPct val="115000"/>
              </a:lnSpc>
              <a:spcAft>
                <a:spcPts val="0"/>
              </a:spcAft>
            </a:pPr>
            <a:r>
              <a:rPr lang="en-US" sz="1000" b="1" dirty="0">
                <a:latin typeface="Verdana" panose="020B0604030504040204" pitchFamily="34" charset="0"/>
                <a:ea typeface="Verdana" panose="020B0604030504040204" pitchFamily="34" charset="0"/>
                <a:cs typeface="Times New Roman"/>
              </a:rPr>
              <a:t> 	</a:t>
            </a:r>
            <a:r>
              <a:rPr lang="bg-BG" sz="1000" b="1" dirty="0">
                <a:latin typeface="Verdana" panose="020B0604030504040204" pitchFamily="34" charset="0"/>
                <a:ea typeface="Verdana" panose="020B0604030504040204" pitchFamily="34" charset="0"/>
                <a:cs typeface="Times New Roman"/>
              </a:rPr>
              <a:t>След подаване на жалба или протест и в 3-дневен срок от изтичане на сроковете за оспорване и от останалите лица, административният орган е длъжен да изпрати жалбата в съда заедно с цялата преписка (в цялост и по опис). Оспорването се изпраща на съда заедно със заверено копие от цялата преписка, като заверката следва да бъде за всеки документ. Преписката следва да е придружена от списък на страните в производството с посочване на последните адреси, на които са били призовани. В този списък следва да са посочени всички заинтересовани страни, включително и тези, които не са участвали в производството.</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Ако преписката не бъде изпратена, </a:t>
            </a:r>
            <a:r>
              <a:rPr lang="bg-BG" sz="1000" b="1" dirty="0" smtClean="0">
                <a:latin typeface="Verdana" panose="020B0604030504040204" pitchFamily="34" charset="0"/>
                <a:ea typeface="Verdana" panose="020B0604030504040204" pitchFamily="34" charset="0"/>
                <a:cs typeface="Times New Roman"/>
              </a:rPr>
              <a:t>съдът </a:t>
            </a:r>
            <a:r>
              <a:rPr lang="bg-BG" sz="1000" b="1" dirty="0">
                <a:latin typeface="Verdana" panose="020B0604030504040204" pitchFamily="34" charset="0"/>
                <a:ea typeface="Verdana" panose="020B0604030504040204" pitchFamily="34" charset="0"/>
                <a:cs typeface="Times New Roman"/>
              </a:rPr>
              <a:t>изисква преписката служебно, въз основа на копие от подадената жалба или протест.</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Оспорването пренася производството пред съда. Административният орган не може да преценява допустимостта и редовността на оспорването вместо съда и е длъжен да изпрати жалбата по компетентност. За изпращането на преписката в съда оспорващият следва да бъде уведомен своевременно. </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Административният акт може да се оспори и направо пред </a:t>
            </a:r>
            <a:r>
              <a:rPr lang="bg-BG" sz="1000" b="1" dirty="0" smtClean="0">
                <a:latin typeface="Verdana" panose="020B0604030504040204" pitchFamily="34" charset="0"/>
                <a:ea typeface="Verdana" panose="020B0604030504040204" pitchFamily="34" charset="0"/>
                <a:cs typeface="Times New Roman"/>
              </a:rPr>
              <a:t>съда</a:t>
            </a:r>
            <a:r>
              <a:rPr lang="bg-BG" sz="1000" b="1" dirty="0">
                <a:latin typeface="Verdana" panose="020B0604030504040204" pitchFamily="34" charset="0"/>
                <a:ea typeface="Verdana" panose="020B0604030504040204" pitchFamily="34" charset="0"/>
                <a:cs typeface="Times New Roman"/>
              </a:rPr>
              <a:t>, без да е изчерпана възможността за оспорването му по административен ред, освен ако в специален закон е предвидено друго. </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Срокът за оспорване е 14-дневен и тече от съобщаването на административния акт по реда на чл. 61 от АПК. </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Жалбата и протестът срещу актове и решенията на </a:t>
            </a:r>
            <a:r>
              <a:rPr lang="bg-BG" sz="1000" b="1" dirty="0" err="1">
                <a:latin typeface="Verdana" panose="020B0604030504040204" pitchFamily="34" charset="0"/>
                <a:ea typeface="Verdana" panose="020B0604030504040204" pitchFamily="34" charset="0"/>
                <a:cs typeface="Times New Roman"/>
              </a:rPr>
              <a:t>по-горестоящия</a:t>
            </a:r>
            <a:r>
              <a:rPr lang="bg-BG" sz="1000" b="1" dirty="0">
                <a:latin typeface="Verdana" panose="020B0604030504040204" pitchFamily="34" charset="0"/>
                <a:ea typeface="Verdana" panose="020B0604030504040204" pitchFamily="34" charset="0"/>
                <a:cs typeface="Times New Roman"/>
              </a:rPr>
              <a:t> административен орган се подават в 14-дневен срок от съобщаването им. </a:t>
            </a:r>
            <a:endParaRPr lang="en-US" sz="1000" b="1" dirty="0" smtClean="0">
              <a:latin typeface="Verdana" panose="020B0604030504040204" pitchFamily="34" charset="0"/>
              <a:ea typeface="Verdana" panose="020B0604030504040204" pitchFamily="34" charset="0"/>
              <a:cs typeface="Times New Roman"/>
            </a:endParaRPr>
          </a:p>
        </p:txBody>
      </p:sp>
      <p:sp>
        <p:nvSpPr>
          <p:cNvPr id="2" name="Заглавие 1"/>
          <p:cNvSpPr>
            <a:spLocks noGrp="1"/>
          </p:cNvSpPr>
          <p:nvPr>
            <p:ph type="title"/>
          </p:nvPr>
        </p:nvSpPr>
        <p:spPr>
          <a:xfrm>
            <a:off x="611560" y="338328"/>
            <a:ext cx="8075240" cy="786416"/>
          </a:xfrm>
        </p:spPr>
        <p:txBody>
          <a:bodyPr>
            <a:normAutofit fontScale="90000"/>
          </a:bodyPr>
          <a:lstStyle/>
          <a:p>
            <a:pPr indent="449580">
              <a:lnSpc>
                <a:spcPct val="115000"/>
              </a:lnSpc>
              <a:spcAft>
                <a:spcPts val="0"/>
              </a:spcAft>
            </a:pPr>
            <a:r>
              <a:rPr lang="en-US" sz="1200" b="1" dirty="0">
                <a:solidFill>
                  <a:schemeClr val="tx2"/>
                </a:solidFill>
                <a:latin typeface="Verdana"/>
                <a:ea typeface="Times New Roman"/>
                <a:cs typeface="Times New Roman"/>
              </a:rPr>
              <a:t>III. </a:t>
            </a:r>
            <a:r>
              <a:rPr lang="bg-BG" sz="1200" b="1" dirty="0">
                <a:solidFill>
                  <a:schemeClr val="tx2"/>
                </a:solidFill>
                <a:latin typeface="Verdana"/>
                <a:ea typeface="Times New Roman"/>
                <a:cs typeface="Times New Roman"/>
              </a:rPr>
              <a:t>ЖАЛБИ - подаване, срокове</a:t>
            </a:r>
            <a:r>
              <a:rPr lang="bg-BG" sz="1200" dirty="0">
                <a:solidFill>
                  <a:schemeClr val="tx2"/>
                </a:solidFill>
                <a:ea typeface="Calibri"/>
                <a:cs typeface="Times New Roman"/>
              </a:rPr>
              <a:t/>
            </a:r>
            <a:br>
              <a:rPr lang="bg-BG" sz="1200" dirty="0">
                <a:solidFill>
                  <a:schemeClr val="tx2"/>
                </a:solidFill>
                <a:ea typeface="Calibri"/>
                <a:cs typeface="Times New Roman"/>
              </a:rPr>
            </a:br>
            <a:r>
              <a:rPr lang="bg-BG" sz="1200" b="1" dirty="0">
                <a:solidFill>
                  <a:schemeClr val="tx2"/>
                </a:solidFill>
                <a:latin typeface="Verdana"/>
                <a:ea typeface="Times New Roman"/>
                <a:cs typeface="Times New Roman"/>
              </a:rPr>
              <a:t>РЕД ЗА ПОДАВАНЕ НА ЖАЛБИ - чл. 152 </a:t>
            </a:r>
            <a:r>
              <a:rPr lang="bg-BG" sz="1200" b="1" dirty="0" smtClean="0">
                <a:solidFill>
                  <a:schemeClr val="tx2"/>
                </a:solidFill>
                <a:latin typeface="Verdana"/>
                <a:ea typeface="Times New Roman"/>
                <a:cs typeface="Times New Roman"/>
              </a:rPr>
              <a:t>АПК</a:t>
            </a:r>
            <a:r>
              <a:rPr lang="en-US" sz="1200" b="1" dirty="0" smtClean="0">
                <a:solidFill>
                  <a:schemeClr val="tx2"/>
                </a:solidFill>
                <a:latin typeface="Verdana"/>
                <a:ea typeface="Times New Roman"/>
                <a:cs typeface="Times New Roman"/>
              </a:rPr>
              <a:t/>
            </a:r>
            <a:br>
              <a:rPr lang="en-US" sz="1200" b="1" dirty="0" smtClean="0">
                <a:solidFill>
                  <a:schemeClr val="tx2"/>
                </a:solidFill>
                <a:latin typeface="Verdana"/>
                <a:ea typeface="Times New Roman"/>
                <a:cs typeface="Times New Roman"/>
              </a:rPr>
            </a:br>
            <a:r>
              <a:rPr lang="en-US" sz="1200" b="1" dirty="0">
                <a:solidFill>
                  <a:schemeClr val="tx2"/>
                </a:solidFill>
                <a:latin typeface="Verdana"/>
                <a:ea typeface="Times New Roman"/>
                <a:cs typeface="Times New Roman"/>
              </a:rPr>
              <a:t/>
            </a:r>
            <a:br>
              <a:rPr lang="en-US" sz="1200" b="1" dirty="0">
                <a:solidFill>
                  <a:schemeClr val="tx2"/>
                </a:solidFill>
                <a:latin typeface="Verdana"/>
                <a:ea typeface="Times New Roman"/>
                <a:cs typeface="Times New Roman"/>
              </a:rPr>
            </a:br>
            <a:endParaRPr lang="bg-BG" sz="1200" dirty="0">
              <a:solidFill>
                <a:schemeClr val="tx2"/>
              </a:solidFill>
            </a:endParaRPr>
          </a:p>
        </p:txBody>
      </p:sp>
    </p:spTree>
    <p:extLst>
      <p:ext uri="{BB962C8B-B14F-4D97-AF65-F5344CB8AC3E}">
        <p14:creationId xmlns:p14="http://schemas.microsoft.com/office/powerpoint/2010/main" val="1090929231"/>
      </p:ext>
    </p:extLst>
  </p:cSld>
  <p:clrMapOvr>
    <a:masterClrMapping/>
  </p:clrMapOvr>
  <p:transition spd="slow" advClick="0" advTm="68021">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395536" y="1214755"/>
            <a:ext cx="8387275" cy="5886653"/>
          </a:xfrm>
        </p:spPr>
        <p:txBody>
          <a:bodyPr>
            <a:noAutofit/>
          </a:bodyPr>
          <a:lstStyle/>
          <a:p>
            <a:pPr indent="449580" algn="just">
              <a:lnSpc>
                <a:spcPct val="115000"/>
              </a:lnSpc>
              <a:spcAft>
                <a:spcPts val="0"/>
              </a:spcAft>
            </a:pPr>
            <a:r>
              <a:rPr lang="bg-BG" sz="1000" b="1" dirty="0" smtClean="0">
                <a:latin typeface="Verdana" panose="020B0604030504040204" pitchFamily="34" charset="0"/>
                <a:ea typeface="Verdana" panose="020B0604030504040204" pitchFamily="34" charset="0"/>
                <a:cs typeface="Times New Roman"/>
              </a:rPr>
              <a:t>Когато </a:t>
            </a:r>
            <a:r>
              <a:rPr lang="bg-BG" sz="1000" b="1" dirty="0">
                <a:latin typeface="Verdana" panose="020B0604030504040204" pitchFamily="34" charset="0"/>
                <a:ea typeface="Verdana" panose="020B0604030504040204" pitchFamily="34" charset="0"/>
                <a:cs typeface="Times New Roman"/>
              </a:rPr>
              <a:t>актът е бил оспорен по административен ред, 14-дневният срок започва да тече от съобщението, че </a:t>
            </a:r>
            <a:r>
              <a:rPr lang="bg-BG" sz="1000" b="1" dirty="0" err="1">
                <a:latin typeface="Verdana" panose="020B0604030504040204" pitchFamily="34" charset="0"/>
                <a:ea typeface="Verdana" panose="020B0604030504040204" pitchFamily="34" charset="0"/>
                <a:cs typeface="Times New Roman"/>
              </a:rPr>
              <a:t>по-горестоящият</a:t>
            </a:r>
            <a:r>
              <a:rPr lang="bg-BG" sz="1000" b="1" dirty="0">
                <a:latin typeface="Verdana" panose="020B0604030504040204" pitchFamily="34" charset="0"/>
                <a:ea typeface="Verdana" panose="020B0604030504040204" pitchFamily="34" charset="0"/>
                <a:cs typeface="Times New Roman"/>
              </a:rPr>
              <a:t> административен орган се е произнесъл с решение, а ако органът не се е произнесъл - от крайната дата, на която е следвало да се произнесе. За засегнатите от акта лица, които не са участвали в административното производство, този срок тече от узнаването на акта. </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Жалбата и протестът срещу мълчалив отказ или съгласие се подават в едномесечен срок от изтичането на срока, в който административният орган е бил длъжен да се произнесе. Доколкото не са уредени в приложимия специален закон, това са сроковете, посочени в чл. 57 от АПК, които са 14 дни, 7 дни, 1 месец, в зависимост от характера на акта и вида на издалия го орган.</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Когато мълчаливият отказ или мълчаливото съгласие са били оспорени по административен ред, едномесечният срок започва да тече от съобщението, че </a:t>
            </a:r>
            <a:r>
              <a:rPr lang="bg-BG" sz="1000" b="1" dirty="0" err="1">
                <a:latin typeface="Verdana" panose="020B0604030504040204" pitchFamily="34" charset="0"/>
                <a:ea typeface="Verdana" panose="020B0604030504040204" pitchFamily="34" charset="0"/>
                <a:cs typeface="Times New Roman"/>
              </a:rPr>
              <a:t>по-горестоящият</a:t>
            </a:r>
            <a:r>
              <a:rPr lang="bg-BG" sz="1000" b="1" dirty="0">
                <a:latin typeface="Verdana" panose="020B0604030504040204" pitchFamily="34" charset="0"/>
                <a:ea typeface="Verdana" panose="020B0604030504040204" pitchFamily="34" charset="0"/>
                <a:cs typeface="Times New Roman"/>
              </a:rPr>
              <a:t> административен орган се е произнесъл с решение, а ако органът не се е произнесъл - от крайната дата, на която е следвало да се произнесе.</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Искането за обявяване на нищожността на административния акт не е ограничено със срок и е безсрочно. Това оспорване е </a:t>
            </a:r>
            <a:r>
              <a:rPr lang="bg-BG" sz="1000" b="1" dirty="0" err="1">
                <a:latin typeface="Verdana" panose="020B0604030504040204" pitchFamily="34" charset="0"/>
                <a:ea typeface="Verdana" panose="020B0604030504040204" pitchFamily="34" charset="0"/>
                <a:cs typeface="Times New Roman"/>
              </a:rPr>
              <a:t>установителен</a:t>
            </a:r>
            <a:r>
              <a:rPr lang="bg-BG" sz="1000" b="1" dirty="0">
                <a:latin typeface="Verdana" panose="020B0604030504040204" pitchFamily="34" charset="0"/>
                <a:ea typeface="Verdana" panose="020B0604030504040204" pitchFamily="34" charset="0"/>
                <a:cs typeface="Times New Roman"/>
              </a:rPr>
              <a:t> иск, а подаването на тези искове не е ограничено във времето. </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Неизпълнението на задължението на административния орган да посочи пред кого и в какъв срок може да бъде обжалван акта или погрешното указване, че той не подлежи на обжалване, е основание за автоматично удължаване на сроковете за обжалване. </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Когато в ИАА или в съобщението за неговото издаване не е указано пред кой орган и в какъв срок може да се подаде жалба, съответният срок за обжалване се удължава на 2 месеца. </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Когато погрешно е указано, че той не подлежи на обжалване, сроковете за подаване на жалба по този дял се удължават на 6 месеца. Удължените срокове текат от момента на съобщението. Ако съобщение не е изпратено, сроковете за обжалване въобще не текат. </a:t>
            </a:r>
          </a:p>
          <a:p>
            <a:pPr indent="449580" algn="just">
              <a:lnSpc>
                <a:spcPct val="115000"/>
              </a:lnSpc>
              <a:spcAft>
                <a:spcPts val="0"/>
              </a:spcAft>
            </a:pPr>
            <a:r>
              <a:rPr lang="bg-BG" sz="1000" b="1" dirty="0">
                <a:latin typeface="Verdana" panose="020B0604030504040204" pitchFamily="34" charset="0"/>
                <a:ea typeface="Verdana" panose="020B0604030504040204" pitchFamily="34" charset="0"/>
                <a:cs typeface="Times New Roman"/>
              </a:rPr>
              <a:t>Кодексът предвижда възможност и за възстановяване на срока за обжалване. В 7-дневен срок от съобщението за оставяне на жалбата без разглеждане може да се поиска от Съда възстановяване на срока, ако пропускането се дължи на особени непредвидени обстоятелства или на поведение на администрацията, въвело жалбоподателя в заблуждение. Искането може да бъде направено и с жалбата. В искането за възстановяване на срока се посочват всички доказателства, установяващи основанията за възстановяване на срока.</a:t>
            </a:r>
          </a:p>
          <a:p>
            <a:endParaRPr lang="bg-BG" sz="1000" dirty="0"/>
          </a:p>
        </p:txBody>
      </p:sp>
      <p:sp>
        <p:nvSpPr>
          <p:cNvPr id="2" name="Заглавие 1"/>
          <p:cNvSpPr>
            <a:spLocks noGrp="1"/>
          </p:cNvSpPr>
          <p:nvPr>
            <p:ph type="title"/>
          </p:nvPr>
        </p:nvSpPr>
        <p:spPr>
          <a:xfrm>
            <a:off x="611560" y="338328"/>
            <a:ext cx="8075240" cy="786416"/>
          </a:xfrm>
        </p:spPr>
        <p:txBody>
          <a:bodyPr>
            <a:normAutofit fontScale="90000"/>
          </a:bodyPr>
          <a:lstStyle/>
          <a:p>
            <a:pPr indent="449580">
              <a:lnSpc>
                <a:spcPct val="115000"/>
              </a:lnSpc>
              <a:spcAft>
                <a:spcPts val="0"/>
              </a:spcAft>
            </a:pPr>
            <a:r>
              <a:rPr lang="en-US" sz="1200" b="1" dirty="0">
                <a:solidFill>
                  <a:schemeClr val="tx2"/>
                </a:solidFill>
                <a:latin typeface="Verdana"/>
                <a:ea typeface="Times New Roman"/>
                <a:cs typeface="Times New Roman"/>
              </a:rPr>
              <a:t>III. </a:t>
            </a:r>
            <a:r>
              <a:rPr lang="bg-BG" sz="1200" b="1" dirty="0">
                <a:solidFill>
                  <a:schemeClr val="tx2"/>
                </a:solidFill>
                <a:latin typeface="Verdana"/>
                <a:ea typeface="Times New Roman"/>
                <a:cs typeface="Times New Roman"/>
              </a:rPr>
              <a:t>ЖАЛБИ - подаване, срокове</a:t>
            </a:r>
            <a:r>
              <a:rPr lang="bg-BG" sz="1200" dirty="0">
                <a:solidFill>
                  <a:schemeClr val="tx2"/>
                </a:solidFill>
                <a:ea typeface="Calibri"/>
                <a:cs typeface="Times New Roman"/>
              </a:rPr>
              <a:t/>
            </a:r>
            <a:br>
              <a:rPr lang="bg-BG" sz="1200" dirty="0">
                <a:solidFill>
                  <a:schemeClr val="tx2"/>
                </a:solidFill>
                <a:ea typeface="Calibri"/>
                <a:cs typeface="Times New Roman"/>
              </a:rPr>
            </a:br>
            <a:r>
              <a:rPr lang="bg-BG" sz="1200" b="1" dirty="0">
                <a:solidFill>
                  <a:schemeClr val="tx2"/>
                </a:solidFill>
                <a:latin typeface="Verdana"/>
                <a:ea typeface="Times New Roman"/>
                <a:cs typeface="Times New Roman"/>
              </a:rPr>
              <a:t>РЕД ЗА ПОДАВАНЕ НА ЖАЛБИ - чл. 152 </a:t>
            </a:r>
            <a:r>
              <a:rPr lang="bg-BG" sz="1200" b="1" dirty="0" smtClean="0">
                <a:solidFill>
                  <a:schemeClr val="tx2"/>
                </a:solidFill>
                <a:latin typeface="Verdana"/>
                <a:ea typeface="Times New Roman"/>
                <a:cs typeface="Times New Roman"/>
              </a:rPr>
              <a:t>АПК</a:t>
            </a:r>
            <a:r>
              <a:rPr lang="en-US" sz="1200" b="1" dirty="0" smtClean="0">
                <a:solidFill>
                  <a:schemeClr val="tx2"/>
                </a:solidFill>
                <a:latin typeface="Verdana"/>
                <a:ea typeface="Times New Roman"/>
                <a:cs typeface="Times New Roman"/>
              </a:rPr>
              <a:t/>
            </a:r>
            <a:br>
              <a:rPr lang="en-US" sz="1200" b="1" dirty="0" smtClean="0">
                <a:solidFill>
                  <a:schemeClr val="tx2"/>
                </a:solidFill>
                <a:latin typeface="Verdana"/>
                <a:ea typeface="Times New Roman"/>
                <a:cs typeface="Times New Roman"/>
              </a:rPr>
            </a:br>
            <a:r>
              <a:rPr lang="en-US" sz="1200" b="1" dirty="0">
                <a:solidFill>
                  <a:schemeClr val="tx2"/>
                </a:solidFill>
                <a:latin typeface="Verdana"/>
                <a:ea typeface="Times New Roman"/>
                <a:cs typeface="Times New Roman"/>
              </a:rPr>
              <a:t/>
            </a:r>
            <a:br>
              <a:rPr lang="en-US" sz="1200" b="1" dirty="0">
                <a:solidFill>
                  <a:schemeClr val="tx2"/>
                </a:solidFill>
                <a:latin typeface="Verdana"/>
                <a:ea typeface="Times New Roman"/>
                <a:cs typeface="Times New Roman"/>
              </a:rPr>
            </a:br>
            <a:endParaRPr lang="bg-BG" sz="1200" dirty="0">
              <a:solidFill>
                <a:schemeClr val="tx2"/>
              </a:solidFill>
            </a:endParaRPr>
          </a:p>
        </p:txBody>
      </p:sp>
    </p:spTree>
    <p:extLst>
      <p:ext uri="{BB962C8B-B14F-4D97-AF65-F5344CB8AC3E}">
        <p14:creationId xmlns:p14="http://schemas.microsoft.com/office/powerpoint/2010/main" val="1090929231"/>
      </p:ext>
    </p:extLst>
  </p:cSld>
  <p:clrMapOvr>
    <a:masterClrMapping/>
  </p:clrMapOvr>
  <p:transition spd="slow" advClick="0" advTm="68185">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19605" y="944724"/>
            <a:ext cx="7749547" cy="5778642"/>
          </a:xfrm>
        </p:spPr>
        <p:txBody>
          <a:bodyPr>
            <a:normAutofit fontScale="25000" lnSpcReduction="20000"/>
          </a:bodyPr>
          <a:lstStyle/>
          <a:p>
            <a:pPr indent="449580" algn="just">
              <a:lnSpc>
                <a:spcPct val="115000"/>
              </a:lnSpc>
              <a:spcAft>
                <a:spcPts val="0"/>
              </a:spcAft>
            </a:pPr>
            <a:r>
              <a:rPr lang="en-US" sz="4800" dirty="0">
                <a:latin typeface="Verdana"/>
                <a:ea typeface="Times New Roman"/>
                <a:cs typeface="Times New Roman"/>
              </a:rPr>
              <a:t> </a:t>
            </a:r>
            <a:r>
              <a:rPr lang="bg-BG" sz="4000" b="1" dirty="0">
                <a:latin typeface="Verdana"/>
                <a:ea typeface="Times New Roman"/>
                <a:cs typeface="Times New Roman"/>
              </a:rPr>
              <a:t>Както бе посочено, съдебното производство започва по жалба на гражданин или организация или по протест на прокурора.</a:t>
            </a:r>
            <a:endParaRPr lang="bg-BG" sz="4000" b="1" dirty="0">
              <a:ea typeface="Calibri"/>
              <a:cs typeface="Times New Roman"/>
            </a:endParaRPr>
          </a:p>
          <a:p>
            <a:pPr indent="449580" algn="just">
              <a:lnSpc>
                <a:spcPct val="115000"/>
              </a:lnSpc>
              <a:spcAft>
                <a:spcPts val="0"/>
              </a:spcAft>
            </a:pPr>
            <a:r>
              <a:rPr lang="bg-BG" sz="4000" b="1" dirty="0">
                <a:latin typeface="Verdana"/>
                <a:ea typeface="Times New Roman"/>
                <a:cs typeface="Times New Roman"/>
              </a:rPr>
              <a:t>За да породи ефективно съдебно оспорване, жалбата следва да е редовна, а именно да отговаря на изискванията за съдържание и да са представени приложенията към нея.</a:t>
            </a:r>
            <a:endParaRPr lang="bg-BG" sz="4000" b="1" dirty="0">
              <a:ea typeface="Calibri"/>
              <a:cs typeface="Times New Roman"/>
            </a:endParaRPr>
          </a:p>
          <a:p>
            <a:pPr indent="449580" algn="just">
              <a:lnSpc>
                <a:spcPct val="115000"/>
              </a:lnSpc>
              <a:spcAft>
                <a:spcPts val="0"/>
              </a:spcAft>
            </a:pPr>
            <a:r>
              <a:rPr lang="bg-BG" sz="4000" b="1" dirty="0">
                <a:latin typeface="Verdana"/>
                <a:ea typeface="Times New Roman"/>
                <a:cs typeface="Times New Roman"/>
              </a:rPr>
              <a:t>ЖАЛБАТА или протеста се подава в писмена форма и трябва да съдържа данните по чл. 150, ал. 1 от АПК, а именно:</a:t>
            </a:r>
            <a:endParaRPr lang="bg-BG" sz="4000" b="1" dirty="0">
              <a:ea typeface="Calibri"/>
              <a:cs typeface="Times New Roman"/>
            </a:endParaRPr>
          </a:p>
          <a:p>
            <a:pPr>
              <a:lnSpc>
                <a:spcPct val="115000"/>
              </a:lnSpc>
              <a:spcAft>
                <a:spcPts val="0"/>
              </a:spcAft>
            </a:pPr>
            <a:r>
              <a:rPr lang="bg-BG" sz="4000" b="1" dirty="0">
                <a:latin typeface="Verdana"/>
                <a:ea typeface="Times New Roman"/>
                <a:cs typeface="Times New Roman"/>
              </a:rPr>
              <a:t>    	1. посочване на съда;</a:t>
            </a:r>
            <a:endParaRPr lang="bg-BG" sz="4000" b="1" dirty="0">
              <a:ea typeface="Calibri"/>
              <a:cs typeface="Times New Roman"/>
            </a:endParaRPr>
          </a:p>
          <a:p>
            <a:pPr indent="449580">
              <a:lnSpc>
                <a:spcPct val="115000"/>
              </a:lnSpc>
              <a:spcAft>
                <a:spcPts val="0"/>
              </a:spcAft>
            </a:pPr>
            <a:r>
              <a:rPr lang="bg-BG" sz="4000" b="1" dirty="0">
                <a:latin typeface="Verdana"/>
                <a:ea typeface="Times New Roman"/>
                <a:cs typeface="Times New Roman"/>
              </a:rPr>
              <a:t>2. трите имена и адрес, телефон, факс и електронен адрес, ако има такъв - за българските граждани, съответно името и длъжността на прокурора, номера на телефона, факса или телекса или електронен адрес, ако има такъв;</a:t>
            </a:r>
            <a:endParaRPr lang="bg-BG" sz="4000" b="1" dirty="0">
              <a:ea typeface="Calibri"/>
              <a:cs typeface="Times New Roman"/>
            </a:endParaRPr>
          </a:p>
          <a:p>
            <a:pPr marL="449580">
              <a:lnSpc>
                <a:spcPct val="115000"/>
              </a:lnSpc>
              <a:spcAft>
                <a:spcPts val="0"/>
              </a:spcAft>
            </a:pPr>
            <a:r>
              <a:rPr lang="bg-BG" sz="4000" b="1" dirty="0">
                <a:latin typeface="Verdana"/>
                <a:ea typeface="Times New Roman"/>
                <a:cs typeface="Times New Roman"/>
              </a:rPr>
              <a:t>3. трите имена и адрес, личния номер - за чужденец, и адреса, заявен в съответната</a:t>
            </a:r>
            <a:endParaRPr lang="bg-BG" sz="4000" b="1" dirty="0">
              <a:ea typeface="Calibri"/>
              <a:cs typeface="Times New Roman"/>
            </a:endParaRPr>
          </a:p>
          <a:p>
            <a:pPr>
              <a:lnSpc>
                <a:spcPct val="115000"/>
              </a:lnSpc>
              <a:spcAft>
                <a:spcPts val="0"/>
              </a:spcAft>
            </a:pPr>
            <a:r>
              <a:rPr lang="bg-BG" sz="4000" b="1" dirty="0">
                <a:latin typeface="Verdana"/>
                <a:ea typeface="Times New Roman"/>
                <a:cs typeface="Times New Roman"/>
              </a:rPr>
              <a:t>администрация, телефон, факс и електронен адрес, ако има такъв;</a:t>
            </a:r>
            <a:endParaRPr lang="bg-BG" sz="4000" b="1" dirty="0">
              <a:ea typeface="Calibri"/>
              <a:cs typeface="Times New Roman"/>
            </a:endParaRPr>
          </a:p>
          <a:p>
            <a:pPr indent="449580">
              <a:lnSpc>
                <a:spcPct val="115000"/>
              </a:lnSpc>
              <a:spcAft>
                <a:spcPts val="0"/>
              </a:spcAft>
            </a:pPr>
            <a:r>
              <a:rPr lang="bg-BG" sz="4000" b="1" dirty="0">
                <a:latin typeface="Verdana"/>
                <a:ea typeface="Times New Roman"/>
                <a:cs typeface="Times New Roman"/>
              </a:rPr>
              <a:t>4. фирмата на търговеца или наименованието на юридическото лице, изписани и на български език, седалището, последния посочен в съответния регистър адрес на управление и електронния му адрес;</a:t>
            </a:r>
            <a:endParaRPr lang="bg-BG" sz="4000" b="1" dirty="0">
              <a:ea typeface="Calibri"/>
              <a:cs typeface="Times New Roman"/>
            </a:endParaRPr>
          </a:p>
          <a:p>
            <a:pPr indent="449580">
              <a:lnSpc>
                <a:spcPct val="115000"/>
              </a:lnSpc>
              <a:spcAft>
                <a:spcPts val="0"/>
              </a:spcAft>
            </a:pPr>
            <a:r>
              <a:rPr lang="bg-BG" sz="4000" b="1" dirty="0">
                <a:latin typeface="Verdana"/>
                <a:ea typeface="Times New Roman"/>
                <a:cs typeface="Times New Roman"/>
              </a:rPr>
              <a:t>5. означение на обжалвания административен акт;</a:t>
            </a:r>
            <a:endParaRPr lang="bg-BG" sz="4000" b="1" dirty="0">
              <a:ea typeface="Calibri"/>
              <a:cs typeface="Times New Roman"/>
            </a:endParaRPr>
          </a:p>
          <a:p>
            <a:pPr indent="449580">
              <a:lnSpc>
                <a:spcPct val="115000"/>
              </a:lnSpc>
              <a:spcAft>
                <a:spcPts val="0"/>
              </a:spcAft>
            </a:pPr>
            <a:r>
              <a:rPr lang="bg-BG" sz="4000" b="1" dirty="0">
                <a:latin typeface="Verdana"/>
                <a:ea typeface="Times New Roman"/>
                <a:cs typeface="Times New Roman"/>
              </a:rPr>
              <a:t>6. указание в какво се състои незаконосъобразността на акта;</a:t>
            </a:r>
            <a:endParaRPr lang="bg-BG" sz="4000" b="1" dirty="0">
              <a:ea typeface="Calibri"/>
              <a:cs typeface="Times New Roman"/>
            </a:endParaRPr>
          </a:p>
          <a:p>
            <a:pPr indent="449580">
              <a:lnSpc>
                <a:spcPct val="115000"/>
              </a:lnSpc>
              <a:spcAft>
                <a:spcPts val="0"/>
              </a:spcAft>
            </a:pPr>
            <a:r>
              <a:rPr lang="bg-BG" sz="4000" b="1" dirty="0">
                <a:latin typeface="Verdana"/>
                <a:ea typeface="Times New Roman"/>
                <a:cs typeface="Times New Roman"/>
              </a:rPr>
              <a:t>7. в какво се състои искането;</a:t>
            </a:r>
            <a:endParaRPr lang="bg-BG" sz="4000" b="1" dirty="0">
              <a:ea typeface="Calibri"/>
              <a:cs typeface="Times New Roman"/>
            </a:endParaRPr>
          </a:p>
          <a:p>
            <a:pPr indent="449580">
              <a:lnSpc>
                <a:spcPct val="115000"/>
              </a:lnSpc>
              <a:spcAft>
                <a:spcPts val="0"/>
              </a:spcAft>
            </a:pPr>
            <a:r>
              <a:rPr lang="bg-BG" sz="4000" b="1" dirty="0">
                <a:latin typeface="Verdana"/>
                <a:ea typeface="Times New Roman"/>
                <a:cs typeface="Times New Roman"/>
              </a:rPr>
              <a:t>8. подпис на лицето, което подава жалбата или протеста.</a:t>
            </a:r>
            <a:endParaRPr lang="bg-BG" sz="4000" b="1" dirty="0">
              <a:ea typeface="Calibri"/>
              <a:cs typeface="Times New Roman"/>
            </a:endParaRPr>
          </a:p>
          <a:p>
            <a:pPr>
              <a:lnSpc>
                <a:spcPct val="115000"/>
              </a:lnSpc>
              <a:spcAft>
                <a:spcPts val="0"/>
              </a:spcAft>
            </a:pPr>
            <a:r>
              <a:rPr lang="bg-BG" sz="4000" b="1" dirty="0">
                <a:latin typeface="Verdana"/>
                <a:ea typeface="Times New Roman"/>
                <a:cs typeface="Times New Roman"/>
              </a:rPr>
              <a:t>(2) В жалбата или протеста оспорващият е длъжен да посочи доказателствата, които иска да бъдат събрани, и да представи писмените доказателства, с които разполага.</a:t>
            </a:r>
            <a:endParaRPr lang="bg-BG" sz="4000" b="1" dirty="0">
              <a:ea typeface="Calibri"/>
              <a:cs typeface="Times New Roman"/>
            </a:endParaRPr>
          </a:p>
          <a:p>
            <a:pPr>
              <a:lnSpc>
                <a:spcPct val="115000"/>
              </a:lnSpc>
              <a:spcAft>
                <a:spcPts val="0"/>
              </a:spcAft>
            </a:pPr>
            <a:r>
              <a:rPr lang="bg-BG" sz="4000" b="1" dirty="0">
                <a:latin typeface="Verdana"/>
                <a:ea typeface="Times New Roman"/>
                <a:cs typeface="Times New Roman"/>
              </a:rPr>
              <a:t>(3) (Нова - ДВ, бр. 15 от 2021 г.) Жалбата не може да съдържа нецензурни думи, обиди или заплахи.</a:t>
            </a:r>
            <a:endParaRPr lang="bg-BG" sz="4000" b="1" dirty="0">
              <a:ea typeface="Calibri"/>
              <a:cs typeface="Times New Roman"/>
            </a:endParaRPr>
          </a:p>
          <a:p>
            <a:pPr indent="449580" algn="just">
              <a:lnSpc>
                <a:spcPct val="115000"/>
              </a:lnSpc>
              <a:spcAft>
                <a:spcPts val="0"/>
              </a:spcAft>
            </a:pPr>
            <a:r>
              <a:rPr lang="bg-BG" sz="4000" b="1" dirty="0">
                <a:latin typeface="Verdana"/>
                <a:ea typeface="Times New Roman"/>
                <a:cs typeface="Times New Roman"/>
              </a:rPr>
              <a:t>Писмената  форма с текст на български  език е форма за действителност на оспорването, като не се допуска устно оспорване.</a:t>
            </a:r>
            <a:endParaRPr lang="bg-BG" sz="4000" b="1" dirty="0">
              <a:ea typeface="Calibri"/>
              <a:cs typeface="Times New Roman"/>
            </a:endParaRPr>
          </a:p>
          <a:p>
            <a:pPr indent="449580" algn="just">
              <a:lnSpc>
                <a:spcPct val="115000"/>
              </a:lnSpc>
              <a:spcAft>
                <a:spcPts val="0"/>
              </a:spcAft>
            </a:pPr>
            <a:r>
              <a:rPr lang="bg-BG" sz="4000" b="1" dirty="0">
                <a:latin typeface="Verdana"/>
                <a:ea typeface="Times New Roman"/>
                <a:cs typeface="Times New Roman"/>
              </a:rPr>
              <a:t>Оспореният акт следва да бъде означен чрез достатъчно белези, които да позволяват да бъде еднозначно индивидуализиран. Такива са № на акта, дата на издаване и наименование на издалия го административен орган.</a:t>
            </a:r>
            <a:endParaRPr lang="bg-BG" sz="4000" b="1" dirty="0">
              <a:ea typeface="Calibri"/>
              <a:cs typeface="Times New Roman"/>
            </a:endParaRPr>
          </a:p>
          <a:p>
            <a:pPr indent="449580" algn="just">
              <a:lnSpc>
                <a:spcPct val="115000"/>
              </a:lnSpc>
              <a:spcAft>
                <a:spcPts val="0"/>
              </a:spcAft>
            </a:pPr>
            <a:r>
              <a:rPr lang="bg-BG" sz="4000" b="1" dirty="0">
                <a:latin typeface="Verdana"/>
                <a:ea typeface="Times New Roman"/>
                <a:cs typeface="Times New Roman"/>
              </a:rPr>
              <a:t>В жалбата или протеста оспорващият следва да посочи доказателствата, които иска да бъдат събрани и да представи писмените доказателства, с които разполага.</a:t>
            </a:r>
            <a:endParaRPr lang="bg-BG" sz="4000" b="1" dirty="0">
              <a:ea typeface="Calibri"/>
              <a:cs typeface="Times New Roman"/>
            </a:endParaRPr>
          </a:p>
          <a:p>
            <a:pPr indent="449580" algn="just">
              <a:lnSpc>
                <a:spcPct val="115000"/>
              </a:lnSpc>
              <a:spcAft>
                <a:spcPts val="0"/>
              </a:spcAft>
            </a:pPr>
            <a:r>
              <a:rPr lang="bg-BG" sz="4000" b="1" dirty="0">
                <a:latin typeface="Verdana"/>
                <a:ea typeface="Times New Roman"/>
                <a:cs typeface="Times New Roman"/>
              </a:rPr>
              <a:t> Жалбата следва да е придружена със следните ПРИЛОЖЕНИЯ - чл. 151 АПК</a:t>
            </a:r>
            <a:r>
              <a:rPr lang="bg-BG" sz="4000" b="1" dirty="0" smtClean="0">
                <a:latin typeface="Verdana"/>
                <a:ea typeface="Times New Roman"/>
                <a:cs typeface="Times New Roman"/>
              </a:rPr>
              <a:t>:</a:t>
            </a:r>
            <a:endParaRPr lang="bg-BG" sz="4000" b="1" dirty="0">
              <a:ea typeface="Calibri"/>
              <a:cs typeface="Times New Roman"/>
            </a:endParaRPr>
          </a:p>
        </p:txBody>
      </p:sp>
      <p:sp>
        <p:nvSpPr>
          <p:cNvPr id="2" name="Заглавие 1"/>
          <p:cNvSpPr>
            <a:spLocks noGrp="1"/>
          </p:cNvSpPr>
          <p:nvPr>
            <p:ph type="title"/>
          </p:nvPr>
        </p:nvSpPr>
        <p:spPr>
          <a:xfrm>
            <a:off x="457200" y="274638"/>
            <a:ext cx="8229600" cy="670086"/>
          </a:xfrm>
        </p:spPr>
        <p:txBody>
          <a:bodyPr>
            <a:normAutofit/>
          </a:bodyPr>
          <a:lstStyle/>
          <a:p>
            <a:r>
              <a:rPr lang="bg-BG" sz="1100" b="1" dirty="0">
                <a:solidFill>
                  <a:schemeClr val="tx2"/>
                </a:solidFill>
                <a:latin typeface="Verdana" panose="020B0604030504040204" pitchFamily="34" charset="0"/>
                <a:ea typeface="Verdana" panose="020B0604030504040204" pitchFamily="34" charset="0"/>
                <a:cs typeface="Times New Roman"/>
              </a:rPr>
              <a:t>РЕДОВНОСТ И ДОПУСТИМОСТ НА ЖАЛБАТА</a:t>
            </a:r>
            <a:r>
              <a:rPr lang="bg-BG" sz="1100" dirty="0">
                <a:solidFill>
                  <a:schemeClr val="tx2"/>
                </a:solidFill>
                <a:latin typeface="Verdana" panose="020B0604030504040204" pitchFamily="34" charset="0"/>
                <a:ea typeface="Verdana" panose="020B0604030504040204" pitchFamily="34" charset="0"/>
                <a:cs typeface="Times New Roman"/>
              </a:rPr>
              <a:t/>
            </a:r>
            <a:br>
              <a:rPr lang="bg-BG" sz="1100" dirty="0">
                <a:solidFill>
                  <a:schemeClr val="tx2"/>
                </a:solidFill>
                <a:latin typeface="Verdana" panose="020B0604030504040204" pitchFamily="34" charset="0"/>
                <a:ea typeface="Verdana" panose="020B0604030504040204" pitchFamily="34" charset="0"/>
                <a:cs typeface="Times New Roman"/>
              </a:rPr>
            </a:br>
            <a:endParaRPr lang="bg-BG" sz="1100"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07152075"/>
      </p:ext>
    </p:extLst>
  </p:cSld>
  <p:clrMapOvr>
    <a:masterClrMapping/>
  </p:clrMapOvr>
  <p:transition spd="slow" advClick="0" advTm="72307">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43608" y="944724"/>
            <a:ext cx="7725544" cy="5436604"/>
          </a:xfrm>
        </p:spPr>
        <p:txBody>
          <a:bodyPr>
            <a:normAutofit/>
          </a:bodyPr>
          <a:lstStyle/>
          <a:p>
            <a:pPr indent="449580" algn="just">
              <a:lnSpc>
                <a:spcPct val="115000"/>
              </a:lnSpc>
              <a:spcAft>
                <a:spcPts val="0"/>
              </a:spcAft>
            </a:pPr>
            <a:r>
              <a:rPr lang="bg-BG" sz="1100" b="1" dirty="0" smtClean="0">
                <a:latin typeface="Verdana" panose="020B0604030504040204" pitchFamily="34" charset="0"/>
                <a:ea typeface="Verdana" panose="020B0604030504040204" pitchFamily="34" charset="0"/>
                <a:cs typeface="Times New Roman"/>
              </a:rPr>
              <a:t>1</a:t>
            </a:r>
            <a:r>
              <a:rPr lang="bg-BG" sz="1100" b="1" dirty="0">
                <a:latin typeface="Verdana" panose="020B0604030504040204" pitchFamily="34" charset="0"/>
                <a:ea typeface="Verdana" panose="020B0604030504040204" pitchFamily="34" charset="0"/>
                <a:cs typeface="Times New Roman"/>
              </a:rPr>
              <a:t>. удостоверение за съществуването и представителството на организацията -жалбоподател (актуално състояние);</a:t>
            </a:r>
          </a:p>
          <a:p>
            <a:pPr indent="449580" algn="just">
              <a:lnSpc>
                <a:spcPct val="115000"/>
              </a:lnSpc>
              <a:spcAft>
                <a:spcPts val="0"/>
              </a:spcAft>
            </a:pPr>
            <a:r>
              <a:rPr lang="bg-BG" sz="1100" b="1" dirty="0">
                <a:latin typeface="Verdana" panose="020B0604030504040204" pitchFamily="34" charset="0"/>
                <a:ea typeface="Verdana" panose="020B0604030504040204" pitchFamily="34" charset="0"/>
                <a:cs typeface="Times New Roman"/>
              </a:rPr>
              <a:t>2. пълномощно, когато жалбата се подава от пълномощник;</a:t>
            </a:r>
          </a:p>
          <a:p>
            <a:pPr indent="449580" algn="just">
              <a:lnSpc>
                <a:spcPct val="115000"/>
              </a:lnSpc>
              <a:spcAft>
                <a:spcPts val="0"/>
              </a:spcAft>
            </a:pPr>
            <a:r>
              <a:rPr lang="bg-BG" sz="1100" b="1" dirty="0">
                <a:latin typeface="Verdana" panose="020B0604030504040204" pitchFamily="34" charset="0"/>
                <a:ea typeface="Verdana" panose="020B0604030504040204" pitchFamily="34" charset="0"/>
                <a:cs typeface="Times New Roman"/>
              </a:rPr>
              <a:t>3. документ за платена държавна такса, ако такава се дължи</a:t>
            </a:r>
            <a:r>
              <a:rPr lang="bg-BG" sz="1100" b="1" dirty="0" smtClean="0">
                <a:latin typeface="Verdana" panose="020B0604030504040204" pitchFamily="34" charset="0"/>
                <a:ea typeface="Verdana" panose="020B0604030504040204" pitchFamily="34" charset="0"/>
                <a:cs typeface="Times New Roman"/>
              </a:rPr>
              <a:t>;</a:t>
            </a:r>
            <a:endParaRPr lang="en-US" sz="1100" b="1" dirty="0" smtClean="0">
              <a:latin typeface="Verdana" panose="020B0604030504040204" pitchFamily="34" charset="0"/>
              <a:ea typeface="Verdana" panose="020B0604030504040204" pitchFamily="34" charset="0"/>
              <a:cs typeface="Times New Roman"/>
            </a:endParaRPr>
          </a:p>
          <a:p>
            <a:pPr lvl="0" indent="449580" algn="just">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4. преписи от жалбата или протеста, от писмените доказателства и от приложенията според броя на останалите страни.</a:t>
            </a:r>
            <a:endParaRPr lang="en-US" sz="1100" b="1" dirty="0">
              <a:solidFill>
                <a:srgbClr val="073E87"/>
              </a:solidFill>
              <a:latin typeface="Verdana" panose="020B0604030504040204" pitchFamily="34" charset="0"/>
              <a:ea typeface="Verdana" panose="020B0604030504040204" pitchFamily="34" charset="0"/>
              <a:cs typeface="Times New Roman"/>
            </a:endParaRPr>
          </a:p>
          <a:p>
            <a:pPr lvl="0" indent="449580" algn="just">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Когато оспорващият е юридическо лице, неперсонифицирано сдружение или ЕТ следва да представи доказателства за съществуването и представителството според закона, по който е учредено. Това е актуално състояние, издадено от Агенцията по вписванията или съответния окръжен съд.</a:t>
            </a:r>
          </a:p>
          <a:p>
            <a:pPr lvl="0" indent="449580" algn="just">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Прилагането на документа за внесена държавна такса е изискване за редовността на оспорването.</a:t>
            </a:r>
          </a:p>
          <a:p>
            <a:pPr lvl="0" indent="449580" algn="just">
              <a:lnSpc>
                <a:spcPct val="115000"/>
              </a:lnSpc>
              <a:buClr>
                <a:srgbClr val="31B6FD"/>
              </a:buClr>
            </a:pPr>
            <a:r>
              <a:rPr lang="bg-BG" sz="1100" b="1" dirty="0">
                <a:solidFill>
                  <a:srgbClr val="073E87"/>
                </a:solidFill>
                <a:latin typeface="Verdana" panose="020B0604030504040204" pitchFamily="34" charset="0"/>
                <a:ea typeface="Verdana" panose="020B0604030504040204" pitchFamily="34" charset="0"/>
                <a:cs typeface="Times New Roman"/>
              </a:rPr>
              <a:t>Преписите следва да са според броя на </a:t>
            </a:r>
            <a:r>
              <a:rPr lang="bg-BG" sz="1100" b="1" dirty="0" err="1">
                <a:solidFill>
                  <a:srgbClr val="073E87"/>
                </a:solidFill>
                <a:latin typeface="Verdana" panose="020B0604030504040204" pitchFamily="34" charset="0"/>
                <a:ea typeface="Verdana" panose="020B0604030504040204" pitchFamily="34" charset="0"/>
                <a:cs typeface="Times New Roman"/>
              </a:rPr>
              <a:t>ответниците</a:t>
            </a:r>
            <a:r>
              <a:rPr lang="bg-BG" sz="1100" b="1" dirty="0">
                <a:solidFill>
                  <a:srgbClr val="073E87"/>
                </a:solidFill>
                <a:latin typeface="Verdana" panose="020B0604030504040204" pitchFamily="34" charset="0"/>
                <a:ea typeface="Verdana" panose="020B0604030504040204" pitchFamily="34" charset="0"/>
                <a:cs typeface="Times New Roman"/>
              </a:rPr>
              <a:t> по оспорването, т.е. административния орган и лицата, които се ползват от оспорвания акт.</a:t>
            </a:r>
            <a:endParaRPr lang="bg-BG" sz="1100" b="1" dirty="0">
              <a:solidFill>
                <a:srgbClr val="073E87"/>
              </a:solidFill>
              <a:latin typeface="Verdana" panose="020B0604030504040204" pitchFamily="34" charset="0"/>
              <a:ea typeface="Verdana" panose="020B0604030504040204" pitchFamily="34" charset="0"/>
            </a:endParaRPr>
          </a:p>
          <a:p>
            <a:pPr indent="449580" algn="just">
              <a:lnSpc>
                <a:spcPct val="115000"/>
              </a:lnSpc>
              <a:spcAft>
                <a:spcPts val="0"/>
              </a:spcAft>
            </a:pPr>
            <a:r>
              <a:rPr lang="bg-BG" sz="1100" b="1" dirty="0">
                <a:latin typeface="Verdana" panose="020B0604030504040204" pitchFamily="34" charset="0"/>
                <a:ea typeface="Verdana" panose="020B0604030504040204" pitchFamily="34" charset="0"/>
                <a:cs typeface="Times New Roman"/>
              </a:rPr>
              <a:t>Когато оспорващият е юридическо лице, неперсонифицирано сдружение или ЕТ следва да представи доказателства за съществуването и представителството според закона, по който е учредено. Това е актуално състояние, издадено от Агенцията по вписванията или съответния окръжен съд.</a:t>
            </a:r>
          </a:p>
          <a:p>
            <a:pPr indent="449580" algn="just">
              <a:lnSpc>
                <a:spcPct val="115000"/>
              </a:lnSpc>
              <a:spcAft>
                <a:spcPts val="0"/>
              </a:spcAft>
            </a:pPr>
            <a:r>
              <a:rPr lang="bg-BG" sz="1100" b="1" dirty="0">
                <a:latin typeface="Verdana" panose="020B0604030504040204" pitchFamily="34" charset="0"/>
                <a:ea typeface="Verdana" panose="020B0604030504040204" pitchFamily="34" charset="0"/>
                <a:cs typeface="Times New Roman"/>
              </a:rPr>
              <a:t>Прилагането на документа за внесена държавна такса е изискване за редовността на оспорването.</a:t>
            </a:r>
          </a:p>
          <a:p>
            <a:pPr indent="449580" algn="just">
              <a:lnSpc>
                <a:spcPct val="115000"/>
              </a:lnSpc>
              <a:spcAft>
                <a:spcPts val="0"/>
              </a:spcAft>
            </a:pPr>
            <a:r>
              <a:rPr lang="bg-BG" sz="1100" b="1" dirty="0">
                <a:latin typeface="Verdana" panose="020B0604030504040204" pitchFamily="34" charset="0"/>
                <a:ea typeface="Verdana" panose="020B0604030504040204" pitchFamily="34" charset="0"/>
                <a:cs typeface="Times New Roman"/>
              </a:rPr>
              <a:t>Преписите следва да са според броя на </a:t>
            </a:r>
            <a:r>
              <a:rPr lang="bg-BG" sz="1100" b="1" dirty="0" err="1">
                <a:latin typeface="Verdana" panose="020B0604030504040204" pitchFamily="34" charset="0"/>
                <a:ea typeface="Verdana" panose="020B0604030504040204" pitchFamily="34" charset="0"/>
                <a:cs typeface="Times New Roman"/>
              </a:rPr>
              <a:t>ответниците</a:t>
            </a:r>
            <a:r>
              <a:rPr lang="bg-BG" sz="1100" b="1" dirty="0">
                <a:latin typeface="Verdana" panose="020B0604030504040204" pitchFamily="34" charset="0"/>
                <a:ea typeface="Verdana" panose="020B0604030504040204" pitchFamily="34" charset="0"/>
                <a:cs typeface="Times New Roman"/>
              </a:rPr>
              <a:t> по оспорването, т.е. административния орган и лицата, които се ползват от оспорвания акт.</a:t>
            </a:r>
          </a:p>
          <a:p>
            <a:pPr indent="449580" algn="just">
              <a:lnSpc>
                <a:spcPct val="115000"/>
              </a:lnSpc>
              <a:spcAft>
                <a:spcPts val="0"/>
              </a:spcAft>
            </a:pPr>
            <a:endParaRPr lang="bg-BG" sz="1100" b="1" dirty="0">
              <a:ea typeface="Calibri"/>
              <a:cs typeface="Times New Roman"/>
            </a:endParaRPr>
          </a:p>
        </p:txBody>
      </p:sp>
      <p:sp>
        <p:nvSpPr>
          <p:cNvPr id="2" name="Заглавие 1"/>
          <p:cNvSpPr>
            <a:spLocks noGrp="1"/>
          </p:cNvSpPr>
          <p:nvPr>
            <p:ph type="title"/>
          </p:nvPr>
        </p:nvSpPr>
        <p:spPr>
          <a:xfrm>
            <a:off x="457200" y="274638"/>
            <a:ext cx="8229600" cy="670086"/>
          </a:xfrm>
        </p:spPr>
        <p:txBody>
          <a:bodyPr>
            <a:normAutofit/>
          </a:bodyPr>
          <a:lstStyle/>
          <a:p>
            <a:r>
              <a:rPr lang="bg-BG" sz="1100" b="1" dirty="0">
                <a:solidFill>
                  <a:schemeClr val="tx2"/>
                </a:solidFill>
                <a:latin typeface="Verdana" panose="020B0604030504040204" pitchFamily="34" charset="0"/>
                <a:ea typeface="Verdana" panose="020B0604030504040204" pitchFamily="34" charset="0"/>
                <a:cs typeface="Times New Roman"/>
              </a:rPr>
              <a:t>РЕДОВНОСТ И ДОПУСТИМОСТ НА ЖАЛБАТА</a:t>
            </a:r>
            <a:r>
              <a:rPr lang="bg-BG" sz="1100" dirty="0">
                <a:solidFill>
                  <a:schemeClr val="tx2"/>
                </a:solidFill>
                <a:latin typeface="Verdana" panose="020B0604030504040204" pitchFamily="34" charset="0"/>
                <a:ea typeface="Verdana" panose="020B0604030504040204" pitchFamily="34" charset="0"/>
                <a:cs typeface="Times New Roman"/>
              </a:rPr>
              <a:t/>
            </a:r>
            <a:br>
              <a:rPr lang="bg-BG" sz="1100" dirty="0">
                <a:solidFill>
                  <a:schemeClr val="tx2"/>
                </a:solidFill>
                <a:latin typeface="Verdana" panose="020B0604030504040204" pitchFamily="34" charset="0"/>
                <a:ea typeface="Verdana" panose="020B0604030504040204" pitchFamily="34" charset="0"/>
                <a:cs typeface="Times New Roman"/>
              </a:rPr>
            </a:br>
            <a:endParaRPr lang="bg-BG" sz="1100" dirty="0">
              <a:solidFill>
                <a:schemeClr val="tx2"/>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07152075"/>
      </p:ext>
    </p:extLst>
  </p:cSld>
  <p:clrMapOvr>
    <a:masterClrMapping/>
  </p:clrMapOvr>
  <p:transition spd="slow" advClick="0" advTm="42399">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39552" y="512677"/>
            <a:ext cx="8147248" cy="5613488"/>
          </a:xfrm>
        </p:spPr>
        <p:txBody>
          <a:bodyPr>
            <a:normAutofit fontScale="92500"/>
          </a:bodyPr>
          <a:lstStyle/>
          <a:p>
            <a:pPr>
              <a:lnSpc>
                <a:spcPct val="115000"/>
              </a:lnSpc>
              <a:spcAft>
                <a:spcPts val="0"/>
              </a:spcAft>
            </a:pPr>
            <a:r>
              <a:rPr lang="bg-BG" sz="3600" b="1" dirty="0">
                <a:latin typeface="Cambria"/>
                <a:ea typeface="Times New Roman"/>
                <a:cs typeface="Times New Roman"/>
              </a:rPr>
              <a:t> 	</a:t>
            </a:r>
            <a:r>
              <a:rPr lang="en-US" sz="1500" b="1" dirty="0" smtClean="0">
                <a:latin typeface="Verdana" panose="020B0604030504040204" pitchFamily="34" charset="0"/>
                <a:ea typeface="Verdana" panose="020B0604030504040204" pitchFamily="34" charset="0"/>
                <a:cs typeface="Times New Roman"/>
              </a:rPr>
              <a:t>IV</a:t>
            </a:r>
            <a:r>
              <a:rPr lang="bg-BG" sz="1500" b="1" dirty="0" smtClean="0">
                <a:latin typeface="Verdana" panose="020B0604030504040204" pitchFamily="34" charset="0"/>
                <a:ea typeface="Verdana" panose="020B0604030504040204" pitchFamily="34" charset="0"/>
                <a:cs typeface="Times New Roman"/>
              </a:rPr>
              <a:t>. ТАКСИ</a:t>
            </a:r>
          </a:p>
          <a:p>
            <a:pPr>
              <a:lnSpc>
                <a:spcPct val="115000"/>
              </a:lnSpc>
              <a:spcAft>
                <a:spcPts val="0"/>
              </a:spcAft>
            </a:pPr>
            <a:r>
              <a:rPr lang="en-US" sz="3600" b="1" dirty="0">
                <a:latin typeface="Cambria"/>
                <a:ea typeface="Times New Roman"/>
                <a:cs typeface="Times New Roman"/>
              </a:rPr>
              <a:t> </a:t>
            </a:r>
            <a:r>
              <a:rPr lang="bg-BG" sz="3600" b="1" dirty="0">
                <a:latin typeface="Cambria"/>
                <a:ea typeface="Times New Roman"/>
                <a:cs typeface="Times New Roman"/>
              </a:rPr>
              <a:t>	</a:t>
            </a:r>
            <a:r>
              <a:rPr lang="bg-BG" sz="1200" b="1" dirty="0">
                <a:latin typeface="Verdana" panose="020B0604030504040204" pitchFamily="34" charset="0"/>
                <a:ea typeface="Verdana" panose="020B0604030504040204" pitchFamily="34" charset="0"/>
                <a:cs typeface="Times New Roman"/>
              </a:rPr>
              <a:t>По административните дела се събират следните такси:</a:t>
            </a:r>
          </a:p>
          <a:p>
            <a:pPr algn="just">
              <a:lnSpc>
                <a:spcPct val="115000"/>
              </a:lnSpc>
              <a:spcAft>
                <a:spcPts val="1000"/>
              </a:spcAft>
            </a:pPr>
            <a:r>
              <a:rPr lang="bg-BG" sz="1200" b="1" dirty="0">
                <a:latin typeface="Verdana" panose="020B0604030504040204" pitchFamily="34" charset="0"/>
                <a:ea typeface="Verdana" panose="020B0604030504040204" pitchFamily="34" charset="0"/>
                <a:cs typeface="Times New Roman"/>
              </a:rPr>
              <a:t> 	 По жалби срещу административни актове:</a:t>
            </a:r>
          </a:p>
          <a:p>
            <a:pPr algn="just">
              <a:lnSpc>
                <a:spcPct val="115000"/>
              </a:lnSpc>
              <a:spcAft>
                <a:spcPts val="1000"/>
              </a:spcAft>
            </a:pPr>
            <a:r>
              <a:rPr lang="bg-BG" sz="1200" b="1" dirty="0">
                <a:latin typeface="Verdana" panose="020B0604030504040204" pitchFamily="34" charset="0"/>
                <a:ea typeface="Verdana" panose="020B0604030504040204" pitchFamily="34" charset="0"/>
                <a:cs typeface="Times New Roman"/>
              </a:rPr>
              <a:t>        а) от юридически лица с нестопанска цел и от физически лица, които не са търговци – 10 лева;</a:t>
            </a:r>
          </a:p>
          <a:p>
            <a:pPr algn="just">
              <a:lnSpc>
                <a:spcPct val="115000"/>
              </a:lnSpc>
              <a:spcAft>
                <a:spcPts val="1000"/>
              </a:spcAft>
            </a:pPr>
            <a:r>
              <a:rPr lang="bg-BG" sz="1200" b="1" dirty="0">
                <a:latin typeface="Verdana" panose="020B0604030504040204" pitchFamily="34" charset="0"/>
                <a:ea typeface="Verdana" panose="020B0604030504040204" pitchFamily="34" charset="0"/>
                <a:cs typeface="Times New Roman"/>
              </a:rPr>
              <a:t>       б) от юридически лица, без горепосочените и от физическите лица – търговци по смисъла на Търговския закон – 50 лева.</a:t>
            </a:r>
          </a:p>
          <a:p>
            <a:pPr algn="just">
              <a:lnSpc>
                <a:spcPct val="115000"/>
              </a:lnSpc>
              <a:spcAft>
                <a:spcPts val="1000"/>
              </a:spcAft>
            </a:pPr>
            <a:r>
              <a:rPr lang="bg-BG" sz="1200" b="1" dirty="0">
                <a:latin typeface="Verdana" panose="020B0604030504040204" pitchFamily="34" charset="0"/>
                <a:ea typeface="Verdana" panose="020B0604030504040204" pitchFamily="34" charset="0"/>
                <a:cs typeface="Times New Roman"/>
              </a:rPr>
              <a:t>            За издаване на:</a:t>
            </a:r>
          </a:p>
          <a:p>
            <a:pPr algn="just">
              <a:lnSpc>
                <a:spcPct val="115000"/>
              </a:lnSpc>
              <a:spcAft>
                <a:spcPts val="1000"/>
              </a:spcAft>
            </a:pPr>
            <a:r>
              <a:rPr lang="bg-BG" sz="1200" b="1" dirty="0">
                <a:latin typeface="Verdana" panose="020B0604030504040204" pitchFamily="34" charset="0"/>
                <a:ea typeface="Verdana" panose="020B0604030504040204" pitchFamily="34" charset="0"/>
                <a:cs typeface="Times New Roman"/>
              </a:rPr>
              <a:t>           а) удостоверение – 5 лева;</a:t>
            </a:r>
          </a:p>
          <a:p>
            <a:pPr algn="just">
              <a:lnSpc>
                <a:spcPct val="115000"/>
              </a:lnSpc>
              <a:spcAft>
                <a:spcPts val="1000"/>
              </a:spcAft>
            </a:pPr>
            <a:r>
              <a:rPr lang="bg-BG" sz="1200" b="1" dirty="0">
                <a:latin typeface="Verdana" panose="020B0604030504040204" pitchFamily="34" charset="0"/>
                <a:ea typeface="Verdana" panose="020B0604030504040204" pitchFamily="34" charset="0"/>
                <a:cs typeface="Times New Roman"/>
              </a:rPr>
              <a:t>       б) заверен препис от документи – 2 лева, а ако преписът е повече от една страница – за всяка следваща по 1 лев;</a:t>
            </a:r>
          </a:p>
          <a:p>
            <a:pPr algn="just">
              <a:lnSpc>
                <a:spcPct val="115000"/>
              </a:lnSpc>
              <a:spcAft>
                <a:spcPts val="1000"/>
              </a:spcAft>
            </a:pPr>
            <a:r>
              <a:rPr lang="bg-BG" sz="1200" b="1" dirty="0">
                <a:latin typeface="Verdana" panose="020B0604030504040204" pitchFamily="34" charset="0"/>
                <a:ea typeface="Verdana" panose="020B0604030504040204" pitchFamily="34" charset="0"/>
                <a:cs typeface="Times New Roman"/>
              </a:rPr>
              <a:t>      в) копия на документи – за всяка страница по 0,10 лева, а ако са повече от 50 страници – за всяка следваща по 0,07 лева</a:t>
            </a:r>
            <a:r>
              <a:rPr lang="bg-BG" sz="1200" b="1" dirty="0" smtClean="0">
                <a:latin typeface="Verdana" panose="020B0604030504040204" pitchFamily="34" charset="0"/>
                <a:ea typeface="Verdana" panose="020B0604030504040204" pitchFamily="34" charset="0"/>
                <a:cs typeface="Times New Roman"/>
              </a:rPr>
              <a:t>.</a:t>
            </a:r>
            <a:r>
              <a:rPr lang="bg-BG" sz="1200" b="1" dirty="0">
                <a:latin typeface="Verdana" panose="020B0604030504040204" pitchFamily="34" charset="0"/>
                <a:ea typeface="Verdana" panose="020B0604030504040204" pitchFamily="34" charset="0"/>
                <a:cs typeface="Times New Roman"/>
              </a:rPr>
              <a:t>               </a:t>
            </a:r>
          </a:p>
          <a:p>
            <a:pPr algn="just">
              <a:lnSpc>
                <a:spcPct val="115000"/>
              </a:lnSpc>
              <a:spcAft>
                <a:spcPts val="1000"/>
              </a:spcAft>
            </a:pPr>
            <a:r>
              <a:rPr lang="bg-BG" sz="1200" b="1" dirty="0">
                <a:latin typeface="Verdana" panose="020B0604030504040204" pitchFamily="34" charset="0"/>
                <a:ea typeface="Verdana" panose="020B0604030504040204" pitchFamily="34" charset="0"/>
                <a:cs typeface="Times New Roman"/>
              </a:rPr>
              <a:t>           </a:t>
            </a:r>
            <a:r>
              <a:rPr lang="bg-BG" sz="1200" b="1" dirty="0" smtClean="0">
                <a:latin typeface="Verdana" panose="020B0604030504040204" pitchFamily="34" charset="0"/>
                <a:ea typeface="Verdana" panose="020B0604030504040204" pitchFamily="34" charset="0"/>
                <a:cs typeface="Times New Roman"/>
              </a:rPr>
              <a:t>По </a:t>
            </a:r>
            <a:r>
              <a:rPr lang="bg-BG" sz="1200" b="1" dirty="0">
                <a:latin typeface="Verdana" panose="020B0604030504040204" pitchFamily="34" charset="0"/>
                <a:ea typeface="Verdana" panose="020B0604030504040204" pitchFamily="34" charset="0"/>
                <a:cs typeface="Times New Roman"/>
              </a:rPr>
              <a:t>молба за издаване на изпълнителен лист, както и в случаите на служебно издаване на такъв – 5 лева.</a:t>
            </a:r>
          </a:p>
          <a:p>
            <a:pPr algn="just">
              <a:lnSpc>
                <a:spcPct val="115000"/>
              </a:lnSpc>
              <a:spcAft>
                <a:spcPts val="1000"/>
              </a:spcAft>
            </a:pPr>
            <a:r>
              <a:rPr lang="bg-BG" dirty="0">
                <a:latin typeface="Verdana"/>
                <a:ea typeface="Times New Roman"/>
                <a:cs typeface="Times New Roman"/>
              </a:rPr>
              <a:t>  </a:t>
            </a:r>
            <a:endParaRPr lang="bg-BG" dirty="0"/>
          </a:p>
        </p:txBody>
      </p:sp>
    </p:spTree>
    <p:extLst>
      <p:ext uri="{BB962C8B-B14F-4D97-AF65-F5344CB8AC3E}">
        <p14:creationId xmlns:p14="http://schemas.microsoft.com/office/powerpoint/2010/main" val="1969884889"/>
      </p:ext>
    </p:extLst>
  </p:cSld>
  <p:clrMapOvr>
    <a:masterClrMapping/>
  </p:clrMapOvr>
  <p:transition spd="slow" advClick="0" advTm="31304">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39552" y="296653"/>
            <a:ext cx="8147248" cy="5829512"/>
          </a:xfrm>
        </p:spPr>
        <p:txBody>
          <a:bodyPr>
            <a:normAutofit/>
          </a:bodyPr>
          <a:lstStyle/>
          <a:p>
            <a:pPr indent="449580" algn="just">
              <a:lnSpc>
                <a:spcPct val="115000"/>
              </a:lnSpc>
              <a:spcAft>
                <a:spcPts val="0"/>
              </a:spcAft>
            </a:pPr>
            <a:endParaRPr lang="en-US" sz="6000" dirty="0" smtClean="0">
              <a:latin typeface="Cambria"/>
              <a:ea typeface="Times New Roman"/>
              <a:cs typeface="Times New Roman"/>
            </a:endParaRPr>
          </a:p>
          <a:p>
            <a:pPr indent="449580" algn="just">
              <a:lnSpc>
                <a:spcPct val="115000"/>
              </a:lnSpc>
              <a:spcAft>
                <a:spcPts val="0"/>
              </a:spcAft>
            </a:pPr>
            <a:endParaRPr lang="bg-BG" sz="1800" b="1" dirty="0">
              <a:latin typeface="Verdana" panose="020B0604030504040204" pitchFamily="34" charset="0"/>
              <a:ea typeface="Verdana" panose="020B0604030504040204" pitchFamily="34" charset="0"/>
              <a:cs typeface="Times New Roman"/>
            </a:endParaRPr>
          </a:p>
          <a:p>
            <a:pPr indent="449580" algn="just">
              <a:lnSpc>
                <a:spcPct val="115000"/>
              </a:lnSpc>
              <a:spcAft>
                <a:spcPts val="0"/>
              </a:spcAft>
            </a:pPr>
            <a:r>
              <a:rPr lang="bg-BG" sz="1200" b="1" dirty="0" smtClean="0">
                <a:latin typeface="Verdana" panose="020B0604030504040204" pitchFamily="34" charset="0"/>
                <a:ea typeface="Verdana" panose="020B0604030504040204" pitchFamily="34" charset="0"/>
                <a:cs typeface="Times New Roman"/>
              </a:rPr>
              <a:t>1</a:t>
            </a:r>
            <a:r>
              <a:rPr lang="bg-BG" sz="1200" b="1" dirty="0">
                <a:latin typeface="Verdana" panose="020B0604030504040204" pitchFamily="34" charset="0"/>
                <a:ea typeface="Verdana" panose="020B0604030504040204" pitchFamily="34" charset="0"/>
                <a:cs typeface="Times New Roman"/>
              </a:rPr>
              <a:t>. липса на компетентност;</a:t>
            </a:r>
          </a:p>
          <a:p>
            <a:pPr indent="449580" algn="just">
              <a:lnSpc>
                <a:spcPct val="115000"/>
              </a:lnSpc>
              <a:spcAft>
                <a:spcPts val="0"/>
              </a:spcAft>
            </a:pPr>
            <a:r>
              <a:rPr lang="bg-BG" sz="1200" b="1" dirty="0">
                <a:latin typeface="Verdana" panose="020B0604030504040204" pitchFamily="34" charset="0"/>
                <a:ea typeface="Verdana" panose="020B0604030504040204" pitchFamily="34" charset="0"/>
                <a:cs typeface="Times New Roman"/>
              </a:rPr>
              <a:t>2. неспазване на установената форма;</a:t>
            </a:r>
          </a:p>
          <a:p>
            <a:pPr indent="449580" algn="just">
              <a:lnSpc>
                <a:spcPct val="115000"/>
              </a:lnSpc>
              <a:spcAft>
                <a:spcPts val="0"/>
              </a:spcAft>
            </a:pPr>
            <a:r>
              <a:rPr lang="bg-BG" sz="1200" b="1" dirty="0">
                <a:latin typeface="Verdana" panose="020B0604030504040204" pitchFamily="34" charset="0"/>
                <a:ea typeface="Verdana" panose="020B0604030504040204" pitchFamily="34" charset="0"/>
                <a:cs typeface="Times New Roman"/>
              </a:rPr>
              <a:t>3. съществено нарушение на административно производствени правила;</a:t>
            </a:r>
          </a:p>
          <a:p>
            <a:pPr indent="449580" algn="just">
              <a:lnSpc>
                <a:spcPct val="115000"/>
              </a:lnSpc>
              <a:spcAft>
                <a:spcPts val="0"/>
              </a:spcAft>
            </a:pPr>
            <a:r>
              <a:rPr lang="bg-BG" sz="1200" b="1" dirty="0">
                <a:latin typeface="Verdana" panose="020B0604030504040204" pitchFamily="34" charset="0"/>
                <a:ea typeface="Verdana" panose="020B0604030504040204" pitchFamily="34" charset="0"/>
                <a:cs typeface="Times New Roman"/>
              </a:rPr>
              <a:t>4. противоречие с материално правни разпоредби;</a:t>
            </a:r>
          </a:p>
          <a:p>
            <a:pPr indent="449580" algn="just">
              <a:lnSpc>
                <a:spcPct val="115000"/>
              </a:lnSpc>
              <a:spcAft>
                <a:spcPts val="0"/>
              </a:spcAft>
            </a:pPr>
            <a:r>
              <a:rPr lang="bg-BG" sz="1200" b="1" dirty="0">
                <a:latin typeface="Verdana" panose="020B0604030504040204" pitchFamily="34" charset="0"/>
                <a:ea typeface="Verdana" panose="020B0604030504040204" pitchFamily="34" charset="0"/>
                <a:cs typeface="Times New Roman"/>
              </a:rPr>
              <a:t>5. несъответствие с целта на закона.</a:t>
            </a:r>
          </a:p>
          <a:p>
            <a:pPr algn="just"/>
            <a:endParaRPr lang="bg-BG" sz="2300" b="1" dirty="0">
              <a:latin typeface="Verdana" panose="020B0604030504040204" pitchFamily="34" charset="0"/>
              <a:ea typeface="Verdana" panose="020B0604030504040204" pitchFamily="34" charset="0"/>
            </a:endParaRPr>
          </a:p>
        </p:txBody>
      </p:sp>
      <p:sp>
        <p:nvSpPr>
          <p:cNvPr id="2" name="Заглавие 1"/>
          <p:cNvSpPr>
            <a:spLocks noGrp="1"/>
          </p:cNvSpPr>
          <p:nvPr>
            <p:ph type="title"/>
          </p:nvPr>
        </p:nvSpPr>
        <p:spPr>
          <a:xfrm>
            <a:off x="467544" y="260648"/>
            <a:ext cx="8795320" cy="1080120"/>
          </a:xfrm>
        </p:spPr>
        <p:txBody>
          <a:bodyPr>
            <a:normAutofit fontScale="90000"/>
          </a:bodyPr>
          <a:lstStyle/>
          <a:p>
            <a:pPr marL="274320" lvl="0" indent="449580">
              <a:lnSpc>
                <a:spcPct val="115000"/>
              </a:lnSpc>
              <a:spcBef>
                <a:spcPct val="20000"/>
              </a:spcBef>
            </a:pPr>
            <a:r>
              <a:rPr lang="en-US" dirty="0" smtClean="0"/>
              <a:t/>
            </a:r>
            <a:br>
              <a:rPr lang="en-US" dirty="0" smtClean="0"/>
            </a:br>
            <a:r>
              <a:rPr lang="en-US" dirty="0"/>
              <a:t/>
            </a:r>
            <a:br>
              <a:rPr lang="en-US" dirty="0"/>
            </a:br>
            <a:r>
              <a:rPr lang="en-US" dirty="0" smtClean="0"/>
              <a:t/>
            </a:r>
            <a:br>
              <a:rPr lang="en-US" dirty="0" smtClean="0"/>
            </a:br>
            <a:r>
              <a:rPr lang="bg-BG" sz="1600" b="1" dirty="0" smtClean="0">
                <a:solidFill>
                  <a:srgbClr val="073E87"/>
                </a:solidFill>
                <a:latin typeface="Verdana" panose="020B0604030504040204" pitchFamily="34" charset="0"/>
                <a:ea typeface="Verdana" panose="020B0604030504040204" pitchFamily="34" charset="0"/>
                <a:cs typeface="Times New Roman"/>
              </a:rPr>
              <a:t>Основанията </a:t>
            </a:r>
            <a:r>
              <a:rPr lang="bg-BG" sz="1600" b="1" dirty="0">
                <a:solidFill>
                  <a:srgbClr val="073E87"/>
                </a:solidFill>
                <a:latin typeface="Verdana" panose="020B0604030504040204" pitchFamily="34" charset="0"/>
                <a:ea typeface="Verdana" panose="020B0604030504040204" pitchFamily="34" charset="0"/>
                <a:cs typeface="Times New Roman"/>
              </a:rPr>
              <a:t>за оспорване на административните актове са:</a:t>
            </a:r>
            <a:r>
              <a:rPr lang="en-US" sz="1600" b="1" dirty="0">
                <a:solidFill>
                  <a:srgbClr val="073E87"/>
                </a:solidFill>
                <a:latin typeface="Verdana" panose="020B0604030504040204" pitchFamily="34" charset="0"/>
                <a:ea typeface="Verdana" panose="020B0604030504040204" pitchFamily="34" charset="0"/>
                <a:cs typeface="Times New Roman"/>
              </a:rPr>
              <a:t/>
            </a:r>
            <a:br>
              <a:rPr lang="en-US" sz="1600" b="1" dirty="0">
                <a:solidFill>
                  <a:srgbClr val="073E87"/>
                </a:solidFill>
                <a:latin typeface="Verdana" panose="020B0604030504040204" pitchFamily="34" charset="0"/>
                <a:ea typeface="Verdana" panose="020B0604030504040204" pitchFamily="34" charset="0"/>
                <a:cs typeface="Times New Roman"/>
              </a:rPr>
            </a:br>
            <a:r>
              <a:rPr lang="en-US" dirty="0" smtClean="0"/>
              <a:t/>
            </a:r>
            <a:br>
              <a:rPr lang="en-US" dirty="0" smtClean="0"/>
            </a:br>
            <a:r>
              <a:rPr lang="en-US" dirty="0" smtClean="0"/>
              <a:t/>
            </a:r>
            <a:br>
              <a:rPr lang="en-US" dirty="0" smtClean="0"/>
            </a:br>
            <a:endParaRPr lang="bg-BG" dirty="0"/>
          </a:p>
        </p:txBody>
      </p:sp>
    </p:spTree>
    <p:extLst>
      <p:ext uri="{BB962C8B-B14F-4D97-AF65-F5344CB8AC3E}">
        <p14:creationId xmlns:p14="http://schemas.microsoft.com/office/powerpoint/2010/main" val="1842449868"/>
      </p:ext>
    </p:extLst>
  </p:cSld>
  <p:clrMapOvr>
    <a:masterClrMapping/>
  </p:clrMapOvr>
  <p:transition spd="slow" advClick="0" advTm="15273">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ълна">
  <a:themeElements>
    <a:clrScheme name="Въ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ъ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ъ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526</TotalTime>
  <Words>2146</Words>
  <Application>Microsoft Office PowerPoint</Application>
  <PresentationFormat>Презентация на цял екран (4:3)</PresentationFormat>
  <Paragraphs>158</Paragraphs>
  <Slides>19</Slides>
  <Notes>0</Notes>
  <HiddenSlides>0</HiddenSlides>
  <MMClips>0</MMClips>
  <ScaleCrop>false</ScaleCrop>
  <HeadingPairs>
    <vt:vector size="4" baseType="variant">
      <vt:variant>
        <vt:lpstr>Тема</vt:lpstr>
      </vt:variant>
      <vt:variant>
        <vt:i4>1</vt:i4>
      </vt:variant>
      <vt:variant>
        <vt:lpstr>Заглавия на слайдовете</vt:lpstr>
      </vt:variant>
      <vt:variant>
        <vt:i4>19</vt:i4>
      </vt:variant>
    </vt:vector>
  </HeadingPairs>
  <TitlesOfParts>
    <vt:vector size="20" baseType="lpstr">
      <vt:lpstr>Вълна</vt:lpstr>
      <vt:lpstr>        Ден на отворените врати в Административен съд – Пловдив 10-12-2021 г. – Международен ден за правата на човека </vt:lpstr>
      <vt:lpstr>КАКВО ТРЯБВА ДА ЗНАЕМ ЗА ДЕЙНОСТТА НА АДМИНИСТРАТИВЕН СЪД - ПЛОВДИВ </vt:lpstr>
      <vt:lpstr>     II. СЪДЕБНО ОСПОРВАНЕ </vt:lpstr>
      <vt:lpstr>III. ЖАЛБИ - подаване, срокове РЕД ЗА ПОДАВАНЕ НА ЖАЛБИ - чл. 152 АПК  </vt:lpstr>
      <vt:lpstr>III. ЖАЛБИ - подаване, срокове РЕД ЗА ПОДАВАНЕ НА ЖАЛБИ - чл. 152 АПК  </vt:lpstr>
      <vt:lpstr>РЕДОВНОСТ И ДОПУСТИМОСТ НА ЖАЛБАТА </vt:lpstr>
      <vt:lpstr>РЕДОВНОСТ И ДОПУСТИМОСТ НА ЖАЛБАТА </vt:lpstr>
      <vt:lpstr>Презентация на PowerPoint</vt:lpstr>
      <vt:lpstr>   Основанията за оспорване на административните актове са:   </vt:lpstr>
      <vt:lpstr>V. РАЗГЛЕЖДАНЕ НА ДЕЛАТА - срокове, призоваване, тежест на доказване, доказателства, доказателствени средства, действия на страните. </vt:lpstr>
      <vt:lpstr>                       VI. ТЕЖЕСТ НА ДОКАЗВАНЕ - чл. 170 АПК</vt:lpstr>
      <vt:lpstr> V. РАЗГЛЕЖДАНЕ НА ДЕЛАТА - срокове, призоваване, тежест на доказване, доказателства, доказателствени средства, действия на страните. </vt:lpstr>
      <vt:lpstr>VII. КАСАЦИОННО ОБЖАЛВАНЕ </vt:lpstr>
      <vt:lpstr>КАСАЦИОННО ПРОИЗВОДСТВО ПРЕД ВЪРХОВЕН АДМИНИСТРАТИВЕН СЪД ПО ЖАЛБИ СРЕЩУ РЕШЕНИЯ НА АДМИНИСТРАТИВНИТЕ СЪДИЛИЩА </vt:lpstr>
      <vt:lpstr>ПОДАВАНЕ НА КАСАЦИОННА ЖАЛБА. </vt:lpstr>
      <vt:lpstr>ПОДАВАНЕ НА КАСАЦИОННА ЖАЛБА. </vt:lpstr>
      <vt:lpstr>КАСАЦИОННО ПРОИЗВОДСТВО ПРЕД АДМИНИСТРАТИВНИЯ СЪД ПО ЖАЛБИ СРЕЩУ РЕШЕНИЯ НА РАЙОННИТЕ СЪДИЛИЩА </vt:lpstr>
      <vt:lpstr>КАСАЦИОННО ПРОИЗВОДСТВО ПРЕД АДМИНИСТРАТИВНИЯ СЪД ПО ЖАЛБИ СРЕЩУ РЕШЕНИЯ НА РАЙОННИТЕ СЪДИЛИЩА </vt:lpstr>
      <vt:lpstr>Работно посещение в последния месец на годината на съдия  Петра Пеер  от Районния съд в град Винер Нойщат, Австрия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Ден на отворените врати в Административен съд – Пловдив 10-12-2021 г. – Международен ден на правата на човека  </dc:title>
  <dc:creator>Miglena Naydenova</dc:creator>
  <cp:lastModifiedBy>Miglena Naydenova</cp:lastModifiedBy>
  <cp:revision>34</cp:revision>
  <dcterms:created xsi:type="dcterms:W3CDTF">2021-12-07T12:16:56Z</dcterms:created>
  <dcterms:modified xsi:type="dcterms:W3CDTF">2021-12-09T10:55:36Z</dcterms:modified>
</cp:coreProperties>
</file>